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2" r:id="rId1"/>
  </p:sldMasterIdLst>
  <p:notesMasterIdLst>
    <p:notesMasterId r:id="rId65"/>
  </p:notesMasterIdLst>
  <p:sldIdLst>
    <p:sldId id="264" r:id="rId2"/>
    <p:sldId id="289" r:id="rId3"/>
    <p:sldId id="312" r:id="rId4"/>
    <p:sldId id="311" r:id="rId5"/>
    <p:sldId id="316" r:id="rId6"/>
    <p:sldId id="313" r:id="rId7"/>
    <p:sldId id="306" r:id="rId8"/>
    <p:sldId id="314" r:id="rId9"/>
    <p:sldId id="279" r:id="rId10"/>
    <p:sldId id="294" r:id="rId11"/>
    <p:sldId id="282" r:id="rId12"/>
    <p:sldId id="295" r:id="rId13"/>
    <p:sldId id="283" r:id="rId14"/>
    <p:sldId id="284" r:id="rId15"/>
    <p:sldId id="291" r:id="rId16"/>
    <p:sldId id="292" r:id="rId17"/>
    <p:sldId id="293" r:id="rId18"/>
    <p:sldId id="302" r:id="rId19"/>
    <p:sldId id="303" r:id="rId20"/>
    <p:sldId id="304" r:id="rId21"/>
    <p:sldId id="305" r:id="rId22"/>
    <p:sldId id="307" r:id="rId23"/>
    <p:sldId id="308" r:id="rId24"/>
    <p:sldId id="330" r:id="rId25"/>
    <p:sldId id="309" r:id="rId26"/>
    <p:sldId id="319" r:id="rId27"/>
    <p:sldId id="320" r:id="rId28"/>
    <p:sldId id="321" r:id="rId29"/>
    <p:sldId id="322" r:id="rId30"/>
    <p:sldId id="315" r:id="rId31"/>
    <p:sldId id="262" r:id="rId32"/>
    <p:sldId id="298" r:id="rId33"/>
    <p:sldId id="318" r:id="rId34"/>
    <p:sldId id="323" r:id="rId35"/>
    <p:sldId id="324" r:id="rId36"/>
    <p:sldId id="325" r:id="rId37"/>
    <p:sldId id="331" r:id="rId38"/>
    <p:sldId id="332" r:id="rId39"/>
    <p:sldId id="333" r:id="rId40"/>
    <p:sldId id="327" r:id="rId41"/>
    <p:sldId id="326" r:id="rId42"/>
    <p:sldId id="334" r:id="rId43"/>
    <p:sldId id="342" r:id="rId44"/>
    <p:sldId id="335" r:id="rId45"/>
    <p:sldId id="336" r:id="rId46"/>
    <p:sldId id="337" r:id="rId47"/>
    <p:sldId id="338" r:id="rId48"/>
    <p:sldId id="339" r:id="rId49"/>
    <p:sldId id="340" r:id="rId50"/>
    <p:sldId id="341" r:id="rId51"/>
    <p:sldId id="328" r:id="rId52"/>
    <p:sldId id="265" r:id="rId53"/>
    <p:sldId id="266" r:id="rId54"/>
    <p:sldId id="267" r:id="rId55"/>
    <p:sldId id="268" r:id="rId56"/>
    <p:sldId id="269" r:id="rId57"/>
    <p:sldId id="270" r:id="rId58"/>
    <p:sldId id="271" r:id="rId59"/>
    <p:sldId id="272" r:id="rId60"/>
    <p:sldId id="277" r:id="rId61"/>
    <p:sldId id="278" r:id="rId62"/>
    <p:sldId id="329" r:id="rId63"/>
    <p:sldId id="310"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4"/>
  </p:normalViewPr>
  <p:slideViewPr>
    <p:cSldViewPr snapToGrid="0" snapToObjects="1" showGuides="1">
      <p:cViewPr>
        <p:scale>
          <a:sx n="97" d="100"/>
          <a:sy n="97" d="100"/>
        </p:scale>
        <p:origin x="106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notesMaster" Target="notesMasters/notesMaster1.xml"/><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 Id="rId2"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4787F9-A555-6A49-8F5F-5EB8A5040242}"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C46B3B-A6E3-A041-934C-E25839EC6C49}" type="slidenum">
              <a:rPr lang="en-US" smtClean="0"/>
              <a:t>‹#›</a:t>
            </a:fld>
            <a:endParaRPr lang="en-US"/>
          </a:p>
        </p:txBody>
      </p:sp>
    </p:spTree>
    <p:extLst>
      <p:ext uri="{BB962C8B-B14F-4D97-AF65-F5344CB8AC3E}">
        <p14:creationId xmlns:p14="http://schemas.microsoft.com/office/powerpoint/2010/main" val="13219252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DC46B3B-A6E3-A041-934C-E25839EC6C49}" type="slidenum">
              <a:rPr lang="en-US" smtClean="0"/>
              <a:t>1</a:t>
            </a:fld>
            <a:endParaRPr lang="en-US"/>
          </a:p>
        </p:txBody>
      </p:sp>
    </p:spTree>
    <p:extLst>
      <p:ext uri="{BB962C8B-B14F-4D97-AF65-F5344CB8AC3E}">
        <p14:creationId xmlns:p14="http://schemas.microsoft.com/office/powerpoint/2010/main" val="1879936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www.youtube.com</a:t>
            </a:r>
            <a:r>
              <a:rPr lang="en-US" dirty="0" smtClean="0"/>
              <a:t>/</a:t>
            </a:r>
            <a:r>
              <a:rPr lang="en-US" dirty="0" err="1" smtClean="0"/>
              <a:t>watch?v</a:t>
            </a:r>
            <a:r>
              <a:rPr lang="en-US" dirty="0" smtClean="0"/>
              <a:t>=PQCrX1sQSzY</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11</a:t>
            </a:fld>
            <a:endParaRPr lang="en-US"/>
          </a:p>
        </p:txBody>
      </p:sp>
    </p:spTree>
    <p:extLst>
      <p:ext uri="{BB962C8B-B14F-4D97-AF65-F5344CB8AC3E}">
        <p14:creationId xmlns:p14="http://schemas.microsoft.com/office/powerpoint/2010/main" val="942573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t>
            </a:r>
            <a:r>
              <a:rPr lang="en-US" dirty="0" err="1" smtClean="0"/>
              <a:t>machinelearning.apple.com</a:t>
            </a:r>
            <a:r>
              <a:rPr lang="en-US" dirty="0" smtClean="0"/>
              <a:t>/2017/08/06/</a:t>
            </a:r>
            <a:r>
              <a:rPr lang="en-US" dirty="0" err="1" smtClean="0"/>
              <a:t>siri-voices.html</a:t>
            </a:r>
            <a:endParaRPr lang="en-US" dirty="0"/>
          </a:p>
        </p:txBody>
      </p:sp>
      <p:sp>
        <p:nvSpPr>
          <p:cNvPr id="4" name="Slide Number Placeholder 3"/>
          <p:cNvSpPr>
            <a:spLocks noGrp="1"/>
          </p:cNvSpPr>
          <p:nvPr>
            <p:ph type="sldNum" sz="quarter" idx="10"/>
          </p:nvPr>
        </p:nvSpPr>
        <p:spPr/>
        <p:txBody>
          <a:bodyPr/>
          <a:lstStyle/>
          <a:p>
            <a:fld id="{D16CDD25-77F8-C146-A134-78B7D0E2DFF4}" type="slidenum">
              <a:rPr lang="en-US" smtClean="0"/>
              <a:t>13</a:t>
            </a:fld>
            <a:endParaRPr lang="en-US"/>
          </a:p>
        </p:txBody>
      </p:sp>
    </p:spTree>
    <p:extLst>
      <p:ext uri="{BB962C8B-B14F-4D97-AF65-F5344CB8AC3E}">
        <p14:creationId xmlns:p14="http://schemas.microsoft.com/office/powerpoint/2010/main" val="133507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DC46B3B-A6E3-A041-934C-E25839EC6C49}" type="slidenum">
              <a:rPr lang="en-US" smtClean="0"/>
              <a:t>63</a:t>
            </a:fld>
            <a:endParaRPr lang="en-US"/>
          </a:p>
        </p:txBody>
      </p:sp>
    </p:spTree>
    <p:extLst>
      <p:ext uri="{BB962C8B-B14F-4D97-AF65-F5344CB8AC3E}">
        <p14:creationId xmlns:p14="http://schemas.microsoft.com/office/powerpoint/2010/main" val="16002221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2"/>
          <p:cNvSpPr>
            <a:spLocks noGrp="1"/>
          </p:cNvSpPr>
          <p:nvPr>
            <p:ph type="ftr" sz="quarter" idx="11"/>
          </p:nvPr>
        </p:nvSpPr>
        <p:spPr>
          <a:xfrm>
            <a:off x="4165600" y="6356353"/>
            <a:ext cx="3860800" cy="365125"/>
          </a:xfrm>
        </p:spPr>
        <p:txBody>
          <a:bodyPr/>
          <a:lstStyle/>
          <a:p>
            <a:endParaRPr lang="en-US"/>
          </a:p>
        </p:txBody>
      </p:sp>
      <p:sp>
        <p:nvSpPr>
          <p:cNvPr id="18" name="Footer Placeholder 2"/>
          <p:cNvSpPr txBox="1">
            <a:spLocks/>
          </p:cNvSpPr>
          <p:nvPr/>
        </p:nvSpPr>
        <p:spPr>
          <a:xfrm>
            <a:off x="4170083" y="6347389"/>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LML Colombia 2018</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74FD6AAA-7C75-FB4B-8EA1-06B22787237D}" type="slidenum">
              <a:rPr lang="en-US" smtClean="0"/>
              <a:t>‹#›</a:t>
            </a:fld>
            <a:endParaRPr lang="en-US"/>
          </a:p>
        </p:txBody>
      </p:sp>
      <p:sp>
        <p:nvSpPr>
          <p:cNvPr id="15" name="TextBox 14"/>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9" name="Slide Number Placeholder 4"/>
          <p:cNvSpPr txBox="1">
            <a:spLocks/>
          </p:cNvSpPr>
          <p:nvPr/>
        </p:nvSpPr>
        <p:spPr>
          <a:xfrm>
            <a:off x="8656385" y="636083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a:t>
            </a:fld>
            <a:endParaRPr lang="en-US" dirty="0"/>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smtClean="0"/>
              <a:t>LML Colombia 2018</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74FD6AAA-7C75-FB4B-8EA1-06B22787237D}" type="slidenum">
              <a:rPr lang="en-US" smtClean="0"/>
              <a:t>‹#›</a:t>
            </a:fld>
            <a:endParaRPr lang="en-US"/>
          </a:p>
        </p:txBody>
      </p:sp>
      <p:sp>
        <p:nvSpPr>
          <p:cNvPr id="17" name="TextBox 16"/>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7" name="Footer Placeholder 3"/>
          <p:cNvSpPr>
            <a:spLocks noGrp="1"/>
          </p:cNvSpPr>
          <p:nvPr>
            <p:ph type="ftr" sz="quarter" idx="11"/>
          </p:nvPr>
        </p:nvSpPr>
        <p:spPr>
          <a:xfrm>
            <a:off x="4165600" y="6356353"/>
            <a:ext cx="3860800" cy="365125"/>
          </a:xfrm>
        </p:spPr>
        <p:txBody>
          <a:bodyPr/>
          <a:lstStyle/>
          <a:p>
            <a:endParaRPr lang="en-US"/>
          </a:p>
        </p:txBody>
      </p:sp>
      <p:sp>
        <p:nvSpPr>
          <p:cNvPr id="13"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14" name="TextBox 13"/>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7/24/18</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Footer Placeholder 3"/>
          <p:cNvSpPr>
            <a:spLocks noGrp="1"/>
          </p:cNvSpPr>
          <p:nvPr>
            <p:ph type="ftr" sz="quarter" idx="11"/>
          </p:nvPr>
        </p:nvSpPr>
        <p:spPr>
          <a:xfrm>
            <a:off x="4165600" y="6356353"/>
            <a:ext cx="3860800" cy="365125"/>
          </a:xfrm>
        </p:spPr>
        <p:txBody>
          <a:bodyPr/>
          <a:lstStyle/>
          <a:p>
            <a:endParaRPr lang="en-US"/>
          </a:p>
        </p:txBody>
      </p:sp>
      <p:sp>
        <p:nvSpPr>
          <p:cNvPr id="12" name="Slide Number Placeholder 4"/>
          <p:cNvSpPr>
            <a:spLocks noGrp="1"/>
          </p:cNvSpPr>
          <p:nvPr>
            <p:ph type="sldNum" sz="quarter" idx="12"/>
          </p:nvPr>
        </p:nvSpPr>
        <p:spPr>
          <a:xfrm>
            <a:off x="8477091" y="6363663"/>
            <a:ext cx="2844800" cy="365125"/>
          </a:xfrm>
        </p:spPr>
        <p:txBody>
          <a:bodyPr/>
          <a:lstStyle/>
          <a:p>
            <a:fld id="{74FD6AAA-7C75-FB4B-8EA1-06B22787237D}" type="slidenum">
              <a:rPr lang="en-US" smtClean="0"/>
              <a:t>‹#›</a:t>
            </a:fld>
            <a:endParaRPr lang="en-US"/>
          </a:p>
        </p:txBody>
      </p:sp>
      <p:sp>
        <p:nvSpPr>
          <p:cNvPr id="14" name="TextBox 13"/>
          <p:cNvSpPr txBox="1"/>
          <p:nvPr/>
        </p:nvSpPr>
        <p:spPr>
          <a:xfrm>
            <a:off x="9758326" y="6427149"/>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7/24/18</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Footer Placeholder 3"/>
          <p:cNvSpPr>
            <a:spLocks noGrp="1"/>
          </p:cNvSpPr>
          <p:nvPr>
            <p:ph type="ftr" sz="quarter" idx="11"/>
          </p:nvPr>
        </p:nvSpPr>
        <p:spPr>
          <a:xfrm>
            <a:off x="4165600" y="6356353"/>
            <a:ext cx="3860800" cy="365125"/>
          </a:xfrm>
        </p:spPr>
        <p:txBody>
          <a:bodyPr/>
          <a:lstStyle/>
          <a:p>
            <a:endParaRPr lang="en-US"/>
          </a:p>
        </p:txBody>
      </p:sp>
      <p:sp>
        <p:nvSpPr>
          <p:cNvPr id="17"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18" name="TextBox 1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2">
    <p:spTree>
      <p:nvGrpSpPr>
        <p:cNvPr id="1" name=""/>
        <p:cNvGrpSpPr/>
        <p:nvPr/>
      </p:nvGrpSpPr>
      <p:grpSpPr>
        <a:xfrm>
          <a:off x="0" y="0"/>
          <a:ext cx="0" cy="0"/>
          <a:chOff x="0" y="0"/>
          <a:chExt cx="0" cy="0"/>
        </a:xfrm>
      </p:grpSpPr>
      <p:sp>
        <p:nvSpPr>
          <p:cNvPr id="2" name="Title 1"/>
          <p:cNvSpPr>
            <a:spLocks noGrp="1"/>
          </p:cNvSpPr>
          <p:nvPr>
            <p:ph type="title"/>
          </p:nvPr>
        </p:nvSpPr>
        <p:spPr>
          <a:xfrm>
            <a:off x="609600" y="2686170"/>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21" name="Slide Number Placeholder 4"/>
          <p:cNvSpPr>
            <a:spLocks noGrp="1"/>
          </p:cNvSpPr>
          <p:nvPr>
            <p:ph type="sldNum" sz="quarter" idx="12"/>
          </p:nvPr>
        </p:nvSpPr>
        <p:spPr>
          <a:xfrm>
            <a:off x="8651902" y="6363663"/>
            <a:ext cx="2844800" cy="365125"/>
          </a:xfrm>
        </p:spPr>
        <p:txBody>
          <a:bodyPr/>
          <a:lstStyle/>
          <a:p>
            <a:fld id="{74FD6AAA-7C75-FB4B-8EA1-06B22787237D}" type="slidenum">
              <a:rPr lang="en-US" smtClean="0"/>
              <a:t>‹#›</a:t>
            </a:fld>
            <a:endParaRPr lang="en-US"/>
          </a:p>
        </p:txBody>
      </p:sp>
      <p:sp>
        <p:nvSpPr>
          <p:cNvPr id="22" name="TextBox 21"/>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24"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7/24/18</a:t>
            </a:fld>
            <a:endParaRPr lang="en-US"/>
          </a:p>
        </p:txBody>
      </p:sp>
      <p:sp>
        <p:nvSpPr>
          <p:cNvPr id="3" name="Footer Placeholder 2"/>
          <p:cNvSpPr>
            <a:spLocks noGrp="1"/>
          </p:cNvSpPr>
          <p:nvPr>
            <p:ph type="ftr" sz="quarter" idx="11"/>
          </p:nvPr>
        </p:nvSpPr>
        <p:spPr/>
        <p:txBody>
          <a:bodyPr/>
          <a:lstStyle/>
          <a:p>
            <a:r>
              <a:rPr lang="en-US" dirty="0" smtClean="0"/>
              <a:t>LML Colombia 2018</a:t>
            </a:r>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7" name="Slide Number Placeholder 4"/>
          <p:cNvSpPr>
            <a:spLocks noGrp="1"/>
          </p:cNvSpPr>
          <p:nvPr>
            <p:ph type="sldNum" sz="quarter" idx="12"/>
          </p:nvPr>
        </p:nvSpPr>
        <p:spPr>
          <a:xfrm>
            <a:off x="8651902" y="6363663"/>
            <a:ext cx="2844800" cy="365125"/>
          </a:xfrm>
        </p:spPr>
        <p:txBody>
          <a:bodyPr/>
          <a:lstStyle/>
          <a:p>
            <a:fld id="{74FD6AAA-7C75-FB4B-8EA1-06B22787237D}" type="slidenum">
              <a:rPr lang="en-US" smtClean="0"/>
              <a:t>‹#›</a:t>
            </a:fld>
            <a:endParaRPr lang="en-US"/>
          </a:p>
        </p:txBody>
      </p:sp>
      <p:sp>
        <p:nvSpPr>
          <p:cNvPr id="18" name="TextBox 17"/>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74FD6AAA-7C75-FB4B-8EA1-06B22787237D}"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FD6AAA-7C75-FB4B-8EA1-06B22787237D}" type="slidenum">
              <a:rPr lang="en-US" smtClean="0"/>
              <a:t>‹#›</a:t>
            </a:fld>
            <a:endParaRPr lang="en-US"/>
          </a:p>
        </p:txBody>
      </p:sp>
    </p:spTree>
    <p:extLst>
      <p:ext uri="{BB962C8B-B14F-4D97-AF65-F5344CB8AC3E}">
        <p14:creationId xmlns:p14="http://schemas.microsoft.com/office/powerpoint/2010/main" val="671048386"/>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26.png"/><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40.emf"/><Relationship Id="rId5" Type="http://schemas.openxmlformats.org/officeDocument/2006/relationships/oleObject" Target="../embeddings/oleObject2.bin"/><Relationship Id="rId6" Type="http://schemas.openxmlformats.org/officeDocument/2006/relationships/image" Target="../media/image4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emf"/><Relationship Id="rId4" Type="http://schemas.openxmlformats.org/officeDocument/2006/relationships/image" Target="../media/image44.emf"/><Relationship Id="rId5"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www.bioinfo.org.cn/~wangchao/maa/Numerical_Optimization.pdf" TargetMode="External"/><Relationship Id="rId4" Type="http://schemas.openxmlformats.org/officeDocument/2006/relationships/hyperlink" Target="http://www.cs.bham.ac.uk/~jxb/NN/l8.pdf" TargetMode="External"/><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 Id="rId3" Type="http://schemas.openxmlformats.org/officeDocument/2006/relationships/image" Target="../media/image4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3"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53.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8" Type="http://schemas.openxmlformats.org/officeDocument/2006/relationships/image" Target="../media/image70.png"/><Relationship Id="rId9" Type="http://schemas.openxmlformats.org/officeDocument/2006/relationships/image" Target="../media/image42.emf"/><Relationship Id="rId10" Type="http://schemas.openxmlformats.org/officeDocument/2006/relationships/image" Target="../media/image49.emf"/><Relationship Id="rId11" Type="http://schemas.openxmlformats.org/officeDocument/2006/relationships/image" Target="../media/image50.emf"/><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54.xml.rels><?xml version="1.0" encoding="UTF-8" standalone="yes"?>
<Relationships xmlns="http://schemas.openxmlformats.org/package/2006/relationships"><Relationship Id="rId11" Type="http://schemas.openxmlformats.org/officeDocument/2006/relationships/image" Target="../media/image78.png"/><Relationship Id="rId12" Type="http://schemas.openxmlformats.org/officeDocument/2006/relationships/image" Target="../media/image79.png"/><Relationship Id="rId13"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image" Target="../media/image65.png"/><Relationship Id="rId3" Type="http://schemas.openxmlformats.org/officeDocument/2006/relationships/image" Target="../media/image62.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73.png"/><Relationship Id="rId7" Type="http://schemas.openxmlformats.org/officeDocument/2006/relationships/image" Target="../media/image74.png"/><Relationship Id="rId8" Type="http://schemas.openxmlformats.org/officeDocument/2006/relationships/image" Target="../media/image75.png"/><Relationship Id="rId9" Type="http://schemas.openxmlformats.org/officeDocument/2006/relationships/image" Target="../media/image76.png"/><Relationship Id="rId10"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4" Type="http://schemas.openxmlformats.org/officeDocument/2006/relationships/image" Target="../media/image71.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9.xml.rels><?xml version="1.0" encoding="UTF-8" standalone="yes"?>
<Relationships xmlns="http://schemas.openxmlformats.org/package/2006/relationships"><Relationship Id="rId11" Type="http://schemas.openxmlformats.org/officeDocument/2006/relationships/image" Target="../media/image102.png"/><Relationship Id="rId12" Type="http://schemas.openxmlformats.org/officeDocument/2006/relationships/image" Target="../media/image103.png"/><Relationship Id="rId1" Type="http://schemas.openxmlformats.org/officeDocument/2006/relationships/slideLayout" Target="../slideLayouts/slideLayout2.xml"/><Relationship Id="rId2" Type="http://schemas.openxmlformats.org/officeDocument/2006/relationships/image" Target="../media/image96.png"/><Relationship Id="rId3" Type="http://schemas.openxmlformats.org/officeDocument/2006/relationships/image" Target="../media/image97.png"/><Relationship Id="rId4" Type="http://schemas.openxmlformats.org/officeDocument/2006/relationships/image" Target="../media/image88.png"/><Relationship Id="rId5" Type="http://schemas.openxmlformats.org/officeDocument/2006/relationships/image" Target="../media/image90.png"/><Relationship Id="rId6" Type="http://schemas.openxmlformats.org/officeDocument/2006/relationships/image" Target="../media/image93.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92.png"/><Relationship Id="rId10" Type="http://schemas.openxmlformats.org/officeDocument/2006/relationships/image" Target="../media/image10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1" Type="http://schemas.openxmlformats.org/officeDocument/2006/relationships/image" Target="../media/image105.png"/><Relationship Id="rId12"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61.xml.rels><?xml version="1.0" encoding="UTF-8" standalone="yes"?>
<Relationships xmlns="http://schemas.openxmlformats.org/package/2006/relationships"><Relationship Id="rId11" Type="http://schemas.openxmlformats.org/officeDocument/2006/relationships/image" Target="../media/image107.png"/><Relationship Id="rId12" Type="http://schemas.openxmlformats.org/officeDocument/2006/relationships/image" Target="../media/image95.png"/><Relationship Id="rId13"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image" Target="../media/image88.png"/><Relationship Id="rId3" Type="http://schemas.openxmlformats.org/officeDocument/2006/relationships/image" Target="../media/image96.png"/><Relationship Id="rId4" Type="http://schemas.openxmlformats.org/officeDocument/2006/relationships/image" Target="../media/image90.png"/><Relationship Id="rId5" Type="http://schemas.openxmlformats.org/officeDocument/2006/relationships/image" Target="../media/image93.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104.png"/><Relationship Id="rId9" Type="http://schemas.openxmlformats.org/officeDocument/2006/relationships/image" Target="../media/image102.png"/><Relationship Id="rId10" Type="http://schemas.openxmlformats.org/officeDocument/2006/relationships/image" Target="../media/image103.png"/></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4" Type="http://schemas.openxmlformats.org/officeDocument/2006/relationships/image" Target="../media/image100.png"/><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a:t>
            </a:r>
            <a:r>
              <a:rPr lang="en-US" dirty="0" smtClean="0"/>
              <a:t>4:  </a:t>
            </a:r>
            <a:r>
              <a:rPr lang="en-US" dirty="0" smtClean="0"/>
              <a:t>Perceptron and Back Propagation</a:t>
            </a:r>
            <a:endParaRPr lang="en-US" dirty="0"/>
          </a:p>
        </p:txBody>
      </p:sp>
      <p:sp>
        <p:nvSpPr>
          <p:cNvPr id="3" name="Slide Number Placeholder 2"/>
          <p:cNvSpPr>
            <a:spLocks noGrp="1"/>
          </p:cNvSpPr>
          <p:nvPr>
            <p:ph type="sldNum" sz="quarter" idx="4294967295"/>
          </p:nvPr>
        </p:nvSpPr>
        <p:spPr>
          <a:xfrm>
            <a:off x="9347200" y="6400800"/>
            <a:ext cx="2844800" cy="365125"/>
          </a:xfrm>
        </p:spPr>
        <p:txBody>
          <a:bodyPr/>
          <a:lstStyle/>
          <a:p>
            <a:fld id="{74FD6AAA-7C75-FB4B-8EA1-06B22787237D}" type="slidenum">
              <a:rPr lang="en-US" smtClean="0"/>
              <a:t>1</a:t>
            </a:fld>
            <a:endParaRPr lang="en-US"/>
          </a:p>
        </p:txBody>
      </p:sp>
      <p:sp>
        <p:nvSpPr>
          <p:cNvPr id="4" name="Rectangle 3"/>
          <p:cNvSpPr/>
          <p:nvPr/>
        </p:nvSpPr>
        <p:spPr>
          <a:xfrm>
            <a:off x="5977217" y="3244334"/>
            <a:ext cx="237566" cy="369332"/>
          </a:xfrm>
          <a:prstGeom prst="rect">
            <a:avLst/>
          </a:prstGeom>
        </p:spPr>
        <p:txBody>
          <a:bodyPr wrap="none">
            <a:spAutoFit/>
          </a:bodyPr>
          <a:lstStyle/>
          <a:p>
            <a:r>
              <a:rPr lang="sk-SK" b="0" dirty="0" smtClean="0">
                <a:effectLst/>
              </a:rPr>
              <a:t> </a:t>
            </a:r>
            <a:endParaRPr lang="en-US" dirty="0"/>
          </a:p>
        </p:txBody>
      </p:sp>
    </p:spTree>
    <p:extLst>
      <p:ext uri="{BB962C8B-B14F-4D97-AF65-F5344CB8AC3E}">
        <p14:creationId xmlns:p14="http://schemas.microsoft.com/office/powerpoint/2010/main" val="17971234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10</a:t>
            </a:fld>
            <a:endParaRPr lang="en-US"/>
          </a:p>
        </p:txBody>
      </p:sp>
      <p:pic>
        <p:nvPicPr>
          <p:cNvPr id="6"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54" y="983807"/>
            <a:ext cx="3527729" cy="5680242"/>
          </a:xfrm>
          <a:prstGeom prst="rect">
            <a:avLst/>
          </a:prstGeom>
        </p:spPr>
      </p:pic>
    </p:spTree>
    <p:extLst>
      <p:ext uri="{BB962C8B-B14F-4D97-AF65-F5344CB8AC3E}">
        <p14:creationId xmlns:p14="http://schemas.microsoft.com/office/powerpoint/2010/main" val="18182760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AlphaGo</a:t>
            </a:r>
            <a:r>
              <a:rPr lang="en-US" dirty="0" smtClean="0"/>
              <a:t> (2015)</a:t>
            </a:r>
            <a:endParaRPr lang="en-US" dirty="0"/>
          </a:p>
        </p:txBody>
      </p:sp>
      <p:sp>
        <p:nvSpPr>
          <p:cNvPr id="4" name="Content Placeholder 3"/>
          <p:cNvSpPr>
            <a:spLocks noGrp="1"/>
          </p:cNvSpPr>
          <p:nvPr>
            <p:ph idx="1"/>
          </p:nvPr>
        </p:nvSpPr>
        <p:spPr/>
        <p:txBody>
          <a:bodyPr>
            <a:normAutofit/>
          </a:bodyPr>
          <a:lstStyle/>
          <a:p>
            <a:pPr algn="ctr"/>
            <a:r>
              <a:rPr lang="en-US" dirty="0" smtClean="0"/>
              <a:t>First program to beat a professional Go player</a:t>
            </a:r>
            <a:endParaRPr lang="en-US" dirty="0"/>
          </a:p>
        </p:txBody>
      </p:sp>
      <p:sp>
        <p:nvSpPr>
          <p:cNvPr id="5" name="Slide Number Placeholder 4"/>
          <p:cNvSpPr>
            <a:spLocks noGrp="1"/>
          </p:cNvSpPr>
          <p:nvPr>
            <p:ph type="sldNum" sz="quarter" idx="12"/>
          </p:nvPr>
        </p:nvSpPr>
        <p:spPr/>
        <p:txBody>
          <a:bodyPr/>
          <a:lstStyle/>
          <a:p>
            <a:fld id="{74FD6AAA-7C75-FB4B-8EA1-06B22787237D}" type="slidenum">
              <a:rPr lang="en-US" smtClean="0"/>
              <a:t>11</a:t>
            </a:fld>
            <a:endParaRPr lang="en-US"/>
          </a:p>
        </p:txBody>
      </p:sp>
      <p:pic>
        <p:nvPicPr>
          <p:cNvPr id="3" name="Picture 2"/>
          <p:cNvPicPr>
            <a:picLocks noChangeAspect="1"/>
          </p:cNvPicPr>
          <p:nvPr/>
        </p:nvPicPr>
        <p:blipFill>
          <a:blip r:embed="rId3"/>
          <a:stretch>
            <a:fillRect/>
          </a:stretch>
        </p:blipFill>
        <p:spPr>
          <a:xfrm>
            <a:off x="2554223" y="1959618"/>
            <a:ext cx="6973149" cy="3929117"/>
          </a:xfrm>
          <a:prstGeom prst="rect">
            <a:avLst/>
          </a:prstGeom>
        </p:spPr>
      </p:pic>
    </p:spTree>
    <p:extLst>
      <p:ext uri="{BB962C8B-B14F-4D97-AF65-F5344CB8AC3E}">
        <p14:creationId xmlns:p14="http://schemas.microsoft.com/office/powerpoint/2010/main" val="186873867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AlphaZero</a:t>
            </a:r>
            <a:r>
              <a:rPr lang="en-US" dirty="0"/>
              <a:t> (2017)</a:t>
            </a:r>
          </a:p>
        </p:txBody>
      </p:sp>
      <p:sp>
        <p:nvSpPr>
          <p:cNvPr id="3" name="Slide Number Placeholder 2"/>
          <p:cNvSpPr>
            <a:spLocks noGrp="1"/>
          </p:cNvSpPr>
          <p:nvPr>
            <p:ph type="sldNum" sz="quarter" idx="12"/>
          </p:nvPr>
        </p:nvSpPr>
        <p:spPr/>
        <p:txBody>
          <a:bodyPr/>
          <a:lstStyle/>
          <a:p>
            <a:fld id="{74FD6AAA-7C75-FB4B-8EA1-06B22787237D}" type="slidenum">
              <a:rPr lang="en-US" smtClean="0"/>
              <a:t>12</a:t>
            </a:fld>
            <a:endParaRPr lang="en-US"/>
          </a:p>
        </p:txBody>
      </p:sp>
      <p:pic>
        <p:nvPicPr>
          <p:cNvPr id="5" name="Picture 4"/>
          <p:cNvPicPr>
            <a:picLocks noChangeAspect="1"/>
          </p:cNvPicPr>
          <p:nvPr/>
        </p:nvPicPr>
        <p:blipFill>
          <a:blip r:embed="rId2"/>
          <a:stretch>
            <a:fillRect/>
          </a:stretch>
        </p:blipFill>
        <p:spPr>
          <a:xfrm>
            <a:off x="2627348" y="1204738"/>
            <a:ext cx="6937304" cy="4975130"/>
          </a:xfrm>
          <a:prstGeom prst="rect">
            <a:avLst/>
          </a:prstGeom>
        </p:spPr>
      </p:pic>
    </p:spTree>
    <p:extLst>
      <p:ext uri="{BB962C8B-B14F-4D97-AF65-F5344CB8AC3E}">
        <p14:creationId xmlns:p14="http://schemas.microsoft.com/office/powerpoint/2010/main" val="89044423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iOS</a:t>
            </a:r>
            <a:r>
              <a:rPr lang="en-US" dirty="0" smtClean="0"/>
              <a:t> Speech Synthesis (2016-)</a:t>
            </a:r>
            <a:endParaRPr lang="en-US" dirty="0"/>
          </a:p>
        </p:txBody>
      </p:sp>
      <p:sp>
        <p:nvSpPr>
          <p:cNvPr id="4" name="Content Placeholder 3"/>
          <p:cNvSpPr>
            <a:spLocks noGrp="1"/>
          </p:cNvSpPr>
          <p:nvPr>
            <p:ph idx="1"/>
          </p:nvPr>
        </p:nvSpPr>
        <p:spPr/>
        <p:txBody>
          <a:bodyPr/>
          <a:lstStyle/>
          <a:p>
            <a:pPr algn="ctr"/>
            <a:r>
              <a:rPr lang="en-US" dirty="0" smtClean="0"/>
              <a:t>Trained from 20 hours of high quality speech</a:t>
            </a:r>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13</a:t>
            </a:fld>
            <a:endParaRPr lang="en-US"/>
          </a:p>
        </p:txBody>
      </p:sp>
      <p:pic>
        <p:nvPicPr>
          <p:cNvPr id="3" name="Picture 2"/>
          <p:cNvPicPr>
            <a:picLocks noChangeAspect="1"/>
          </p:cNvPicPr>
          <p:nvPr/>
        </p:nvPicPr>
        <p:blipFill>
          <a:blip r:embed="rId3"/>
          <a:stretch>
            <a:fillRect/>
          </a:stretch>
        </p:blipFill>
        <p:spPr>
          <a:xfrm>
            <a:off x="3429000" y="2674820"/>
            <a:ext cx="5334000" cy="2890613"/>
          </a:xfrm>
          <a:prstGeom prst="rect">
            <a:avLst/>
          </a:prstGeom>
        </p:spPr>
      </p:pic>
      <p:sp>
        <p:nvSpPr>
          <p:cNvPr id="5" name="Rectangle 4"/>
          <p:cNvSpPr/>
          <p:nvPr/>
        </p:nvSpPr>
        <p:spPr>
          <a:xfrm>
            <a:off x="7181850" y="5686530"/>
            <a:ext cx="2190750" cy="300082"/>
          </a:xfrm>
          <a:prstGeom prst="rect">
            <a:avLst/>
          </a:prstGeom>
        </p:spPr>
        <p:txBody>
          <a:bodyPr wrap="square">
            <a:spAutoFit/>
          </a:bodyPr>
          <a:lstStyle/>
          <a:p>
            <a:r>
              <a:rPr lang="en-US" sz="1350" dirty="0" err="1">
                <a:solidFill>
                  <a:schemeClr val="bg1">
                    <a:lumMod val="50000"/>
                  </a:schemeClr>
                </a:solidFill>
              </a:rPr>
              <a:t>machinelearning.apple.com</a:t>
            </a:r>
            <a:endParaRPr lang="en-US" sz="1350" dirty="0">
              <a:solidFill>
                <a:schemeClr val="bg1">
                  <a:lumMod val="50000"/>
                </a:schemeClr>
              </a:solidFill>
            </a:endParaRPr>
          </a:p>
        </p:txBody>
      </p:sp>
    </p:spTree>
    <p:extLst>
      <p:ext uri="{BB962C8B-B14F-4D97-AF65-F5344CB8AC3E}">
        <p14:creationId xmlns:p14="http://schemas.microsoft.com/office/powerpoint/2010/main" val="19909131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Brain (2012) </a:t>
            </a:r>
            <a:endParaRPr lang="en-US" dirty="0"/>
          </a:p>
        </p:txBody>
      </p:sp>
      <p:sp>
        <p:nvSpPr>
          <p:cNvPr id="3" name="Content Placeholder 2"/>
          <p:cNvSpPr>
            <a:spLocks noGrp="1"/>
          </p:cNvSpPr>
          <p:nvPr>
            <p:ph idx="1"/>
          </p:nvPr>
        </p:nvSpPr>
        <p:spPr/>
        <p:txBody>
          <a:bodyPr/>
          <a:lstStyle/>
          <a:p>
            <a:r>
              <a:rPr lang="en-US" sz="2250" dirty="0"/>
              <a:t>Differentiate between human face and cat</a:t>
            </a:r>
          </a:p>
          <a:p>
            <a:pPr lvl="1"/>
            <a:r>
              <a:rPr lang="en-US" dirty="0" smtClean="0"/>
              <a:t>Neural network with 1 </a:t>
            </a:r>
            <a:r>
              <a:rPr lang="en-US" dirty="0"/>
              <a:t>billion </a:t>
            </a:r>
            <a:r>
              <a:rPr lang="en-US" dirty="0" smtClean="0"/>
              <a:t>connections</a:t>
            </a:r>
          </a:p>
          <a:p>
            <a:pPr lvl="1"/>
            <a:r>
              <a:rPr lang="en-US" dirty="0" smtClean="0"/>
              <a:t>10 million 200x200 </a:t>
            </a:r>
            <a:r>
              <a:rPr lang="en-US" dirty="0"/>
              <a:t>pixel images </a:t>
            </a:r>
            <a:r>
              <a:rPr lang="en-US" dirty="0" smtClean="0"/>
              <a:t>from YouTube</a:t>
            </a:r>
          </a:p>
          <a:p>
            <a:pPr lvl="1"/>
            <a:endParaRPr lang="en-US" dirty="0" smtClean="0"/>
          </a:p>
          <a:p>
            <a:pPr lvl="1"/>
            <a:endParaRPr lang="en-US" dirty="0"/>
          </a:p>
        </p:txBody>
      </p:sp>
      <p:sp>
        <p:nvSpPr>
          <p:cNvPr id="6" name="Slide Number Placeholder 5"/>
          <p:cNvSpPr>
            <a:spLocks noGrp="1"/>
          </p:cNvSpPr>
          <p:nvPr>
            <p:ph type="sldNum" sz="quarter" idx="12"/>
          </p:nvPr>
        </p:nvSpPr>
        <p:spPr/>
        <p:txBody>
          <a:bodyPr/>
          <a:lstStyle/>
          <a:p>
            <a:fld id="{74FD6AAA-7C75-FB4B-8EA1-06B22787237D}" type="slidenum">
              <a:rPr lang="en-US" smtClean="0"/>
              <a:t>14</a:t>
            </a:fld>
            <a:endParaRPr lang="en-US"/>
          </a:p>
        </p:txBody>
      </p:sp>
      <p:sp>
        <p:nvSpPr>
          <p:cNvPr id="4" name="Rectangle 3"/>
          <p:cNvSpPr/>
          <p:nvPr/>
        </p:nvSpPr>
        <p:spPr>
          <a:xfrm>
            <a:off x="7919186" y="5686531"/>
            <a:ext cx="1559145" cy="300082"/>
          </a:xfrm>
          <a:prstGeom prst="rect">
            <a:avLst/>
          </a:prstGeom>
        </p:spPr>
        <p:txBody>
          <a:bodyPr wrap="none">
            <a:spAutoFit/>
          </a:bodyPr>
          <a:lstStyle/>
          <a:p>
            <a:r>
              <a:rPr lang="en-US" sz="1350" dirty="0">
                <a:solidFill>
                  <a:srgbClr val="7F7F7F"/>
                </a:solidFill>
              </a:rPr>
              <a:t>Le et al., ICML 2012</a:t>
            </a:r>
          </a:p>
        </p:txBody>
      </p:sp>
      <p:pic>
        <p:nvPicPr>
          <p:cNvPr id="5" name="Picture 4"/>
          <p:cNvPicPr>
            <a:picLocks noChangeAspect="1"/>
          </p:cNvPicPr>
          <p:nvPr/>
        </p:nvPicPr>
        <p:blipFill>
          <a:blip r:embed="rId2"/>
          <a:stretch>
            <a:fillRect/>
          </a:stretch>
        </p:blipFill>
        <p:spPr>
          <a:xfrm>
            <a:off x="3724957" y="3406937"/>
            <a:ext cx="4599895" cy="2279594"/>
          </a:xfrm>
          <a:prstGeom prst="rect">
            <a:avLst/>
          </a:prstGeom>
        </p:spPr>
      </p:pic>
    </p:spTree>
    <p:extLst>
      <p:ext uri="{BB962C8B-B14F-4D97-AF65-F5344CB8AC3E}">
        <p14:creationId xmlns:p14="http://schemas.microsoft.com/office/powerpoint/2010/main" val="17592225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15</a:t>
            </a:fld>
            <a:endParaRPr lang="en-US"/>
          </a:p>
        </p:txBody>
      </p:sp>
      <p:grpSp>
        <p:nvGrpSpPr>
          <p:cNvPr id="5" name="Group 4"/>
          <p:cNvGrpSpPr/>
          <p:nvPr/>
        </p:nvGrpSpPr>
        <p:grpSpPr>
          <a:xfrm>
            <a:off x="1854057" y="1328269"/>
            <a:ext cx="8483885" cy="5255093"/>
            <a:chOff x="2702942" y="2320232"/>
            <a:chExt cx="7024527" cy="3666381"/>
          </a:xfrm>
        </p:grpSpPr>
        <p:pic>
          <p:nvPicPr>
            <p:cNvPr id="6" name="Picture 5"/>
            <p:cNvPicPr>
              <a:picLocks noChangeAspect="1"/>
            </p:cNvPicPr>
            <p:nvPr/>
          </p:nvPicPr>
          <p:blipFill>
            <a:blip r:embed="rId2"/>
            <a:stretch>
              <a:fillRect/>
            </a:stretch>
          </p:blipFill>
          <p:spPr>
            <a:xfrm>
              <a:off x="2702942" y="2320232"/>
              <a:ext cx="6724650" cy="3295650"/>
            </a:xfrm>
            <a:prstGeom prst="rect">
              <a:avLst/>
            </a:prstGeom>
          </p:spPr>
        </p:pic>
        <p:sp>
          <p:nvSpPr>
            <p:cNvPr id="7" name="Rectangle 6"/>
            <p:cNvSpPr/>
            <p:nvPr/>
          </p:nvSpPr>
          <p:spPr>
            <a:xfrm>
              <a:off x="7919184" y="5686531"/>
              <a:ext cx="1494448" cy="300082"/>
            </a:xfrm>
            <a:prstGeom prst="rect">
              <a:avLst/>
            </a:prstGeom>
          </p:spPr>
          <p:txBody>
            <a:bodyPr wrap="none">
              <a:spAutoFit/>
            </a:bodyPr>
            <a:lstStyle/>
            <a:p>
              <a:r>
                <a:rPr lang="en-US" sz="1350" dirty="0">
                  <a:solidFill>
                    <a:srgbClr val="7F7F7F"/>
                  </a:solidFill>
                </a:rPr>
                <a:t>(</a:t>
              </a:r>
              <a:r>
                <a:rPr lang="en-US" sz="1350" dirty="0" err="1">
                  <a:solidFill>
                    <a:srgbClr val="7F7F7F"/>
                  </a:solidFill>
                </a:rPr>
                <a:t>Goodfellow</a:t>
              </a:r>
              <a:r>
                <a:rPr lang="en-US" sz="1350" dirty="0">
                  <a:solidFill>
                    <a:srgbClr val="7F7F7F"/>
                  </a:solidFill>
                </a:rPr>
                <a:t> 2016)</a:t>
              </a:r>
            </a:p>
          </p:txBody>
        </p:sp>
        <p:sp>
          <p:nvSpPr>
            <p:cNvPr id="8" name="TextBox 7"/>
            <p:cNvSpPr txBox="1"/>
            <p:nvPr/>
          </p:nvSpPr>
          <p:spPr>
            <a:xfrm>
              <a:off x="4320289" y="3732221"/>
              <a:ext cx="1779082" cy="369332"/>
            </a:xfrm>
            <a:prstGeom prst="rect">
              <a:avLst/>
            </a:prstGeom>
            <a:noFill/>
          </p:spPr>
          <p:txBody>
            <a:bodyPr wrap="square" rtlCol="0">
              <a:spAutoFit/>
            </a:bodyPr>
            <a:lstStyle/>
            <a:p>
              <a:pPr algn="ctr"/>
              <a:r>
                <a:rPr lang="en-US" b="1" dirty="0"/>
                <a:t>Perceptron</a:t>
              </a:r>
              <a:endParaRPr lang="en-US" sz="1350" b="1" dirty="0"/>
            </a:p>
          </p:txBody>
        </p:sp>
        <p:cxnSp>
          <p:nvCxnSpPr>
            <p:cNvPr id="9" name="Straight Arrow Connector 8"/>
            <p:cNvCxnSpPr/>
            <p:nvPr/>
          </p:nvCxnSpPr>
          <p:spPr>
            <a:xfrm>
              <a:off x="5164904" y="4078469"/>
              <a:ext cx="143764" cy="462336"/>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0" name="TextBox 9"/>
            <p:cNvSpPr txBox="1"/>
            <p:nvPr/>
          </p:nvSpPr>
          <p:spPr>
            <a:xfrm>
              <a:off x="5872230" y="3247473"/>
              <a:ext cx="1779082" cy="646331"/>
            </a:xfrm>
            <a:prstGeom prst="rect">
              <a:avLst/>
            </a:prstGeom>
            <a:noFill/>
          </p:spPr>
          <p:txBody>
            <a:bodyPr wrap="square" rtlCol="0">
              <a:spAutoFit/>
            </a:bodyPr>
            <a:lstStyle/>
            <a:p>
              <a:pPr algn="ctr"/>
              <a:r>
                <a:rPr lang="en-US" b="1" dirty="0"/>
                <a:t>Distributed</a:t>
              </a:r>
            </a:p>
            <a:p>
              <a:pPr algn="ctr"/>
              <a:r>
                <a:rPr lang="en-US" b="1" dirty="0"/>
                <a:t>Representation</a:t>
              </a:r>
              <a:endParaRPr lang="en-US" sz="1350" b="1" dirty="0"/>
            </a:p>
          </p:txBody>
        </p:sp>
        <p:cxnSp>
          <p:nvCxnSpPr>
            <p:cNvPr id="11" name="Straight Arrow Connector 10"/>
            <p:cNvCxnSpPr/>
            <p:nvPr/>
          </p:nvCxnSpPr>
          <p:spPr>
            <a:xfrm>
              <a:off x="7345814" y="3905346"/>
              <a:ext cx="143764" cy="63546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2" name="TextBox 11"/>
            <p:cNvSpPr txBox="1"/>
            <p:nvPr/>
          </p:nvSpPr>
          <p:spPr>
            <a:xfrm>
              <a:off x="7403019" y="3602906"/>
              <a:ext cx="1779082" cy="369332"/>
            </a:xfrm>
            <a:prstGeom prst="rect">
              <a:avLst/>
            </a:prstGeom>
            <a:noFill/>
          </p:spPr>
          <p:txBody>
            <a:bodyPr wrap="square" rtlCol="0">
              <a:spAutoFit/>
            </a:bodyPr>
            <a:lstStyle/>
            <a:p>
              <a:pPr algn="ctr"/>
              <a:r>
                <a:rPr lang="en-US" b="1" dirty="0" err="1"/>
                <a:t>Backprop</a:t>
              </a:r>
              <a:endParaRPr lang="en-US" sz="1350" b="1" dirty="0"/>
            </a:p>
          </p:txBody>
        </p:sp>
        <p:cxnSp>
          <p:nvCxnSpPr>
            <p:cNvPr id="13" name="Straight Arrow Connector 12"/>
            <p:cNvCxnSpPr/>
            <p:nvPr/>
          </p:nvCxnSpPr>
          <p:spPr>
            <a:xfrm flipH="1">
              <a:off x="7561459" y="3949156"/>
              <a:ext cx="357727" cy="59165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4" name="TextBox 13"/>
            <p:cNvSpPr txBox="1"/>
            <p:nvPr/>
          </p:nvSpPr>
          <p:spPr>
            <a:xfrm>
              <a:off x="7948387" y="2565633"/>
              <a:ext cx="1779082" cy="369332"/>
            </a:xfrm>
            <a:prstGeom prst="rect">
              <a:avLst/>
            </a:prstGeom>
            <a:noFill/>
          </p:spPr>
          <p:txBody>
            <a:bodyPr wrap="square" rtlCol="0">
              <a:spAutoFit/>
            </a:bodyPr>
            <a:lstStyle/>
            <a:p>
              <a:pPr algn="ctr"/>
              <a:r>
                <a:rPr lang="en-US" b="1" dirty="0"/>
                <a:t>LSTM</a:t>
              </a:r>
              <a:endParaRPr lang="en-US" sz="1350" b="1" dirty="0"/>
            </a:p>
          </p:txBody>
        </p:sp>
        <p:cxnSp>
          <p:nvCxnSpPr>
            <p:cNvPr id="15" name="Straight Arrow Connector 14"/>
            <p:cNvCxnSpPr/>
            <p:nvPr/>
          </p:nvCxnSpPr>
          <p:spPr>
            <a:xfrm flipH="1">
              <a:off x="8468972" y="2797856"/>
              <a:ext cx="146273" cy="187271"/>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16" name="TextBox 15"/>
            <p:cNvSpPr txBox="1"/>
            <p:nvPr/>
          </p:nvSpPr>
          <p:spPr>
            <a:xfrm>
              <a:off x="5476880" y="4194557"/>
              <a:ext cx="1485077" cy="369332"/>
            </a:xfrm>
            <a:prstGeom prst="rect">
              <a:avLst/>
            </a:prstGeom>
            <a:noFill/>
          </p:spPr>
          <p:txBody>
            <a:bodyPr wrap="square" rtlCol="0">
              <a:spAutoFit/>
            </a:bodyPr>
            <a:lstStyle/>
            <a:p>
              <a:pPr algn="ctr"/>
              <a:r>
                <a:rPr lang="en-US" b="1" dirty="0"/>
                <a:t>ADALINE</a:t>
              </a:r>
              <a:endParaRPr lang="en-US" sz="1350" b="1" dirty="0"/>
            </a:p>
          </p:txBody>
        </p:sp>
        <p:cxnSp>
          <p:nvCxnSpPr>
            <p:cNvPr id="17" name="Straight Arrow Connector 16"/>
            <p:cNvCxnSpPr/>
            <p:nvPr/>
          </p:nvCxnSpPr>
          <p:spPr>
            <a:xfrm flipH="1">
              <a:off x="5476879" y="4540807"/>
              <a:ext cx="251588" cy="287497"/>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0113243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16</a:t>
            </a:fld>
            <a:endParaRPr lang="en-US"/>
          </a:p>
        </p:txBody>
      </p:sp>
      <p:grpSp>
        <p:nvGrpSpPr>
          <p:cNvPr id="18" name="Group 17"/>
          <p:cNvGrpSpPr/>
          <p:nvPr/>
        </p:nvGrpSpPr>
        <p:grpSpPr>
          <a:xfrm>
            <a:off x="1779030" y="1177758"/>
            <a:ext cx="8633939" cy="5255092"/>
            <a:chOff x="2667000" y="2115216"/>
            <a:chExt cx="7064219" cy="3871396"/>
          </a:xfrm>
        </p:grpSpPr>
        <p:pic>
          <p:nvPicPr>
            <p:cNvPr id="19" name="Picture 18"/>
            <p:cNvPicPr>
              <a:picLocks noChangeAspect="1"/>
            </p:cNvPicPr>
            <p:nvPr/>
          </p:nvPicPr>
          <p:blipFill>
            <a:blip r:embed="rId2"/>
            <a:stretch>
              <a:fillRect/>
            </a:stretch>
          </p:blipFill>
          <p:spPr>
            <a:xfrm>
              <a:off x="2667000" y="2115216"/>
              <a:ext cx="6858000" cy="3221621"/>
            </a:xfrm>
            <a:prstGeom prst="rect">
              <a:avLst/>
            </a:prstGeom>
          </p:spPr>
        </p:pic>
        <p:sp>
          <p:nvSpPr>
            <p:cNvPr id="20" name="Rectangle 19"/>
            <p:cNvSpPr/>
            <p:nvPr/>
          </p:nvSpPr>
          <p:spPr>
            <a:xfrm>
              <a:off x="7716717" y="5686530"/>
              <a:ext cx="2014502" cy="300082"/>
            </a:xfrm>
            <a:prstGeom prst="rect">
              <a:avLst/>
            </a:prstGeom>
          </p:spPr>
          <p:txBody>
            <a:bodyPr wrap="square">
              <a:spAutoFit/>
            </a:bodyPr>
            <a:lstStyle/>
            <a:p>
              <a:r>
                <a:rPr lang="en-US" sz="1350" dirty="0" err="1">
                  <a:solidFill>
                    <a:schemeClr val="bg1">
                      <a:lumMod val="65000"/>
                    </a:schemeClr>
                  </a:solidFill>
                </a:rPr>
                <a:t>beamandrew.github.io</a:t>
              </a:r>
              <a:r>
                <a:rPr lang="en-US" sz="1350" dirty="0">
                  <a:solidFill>
                    <a:schemeClr val="bg1">
                      <a:lumMod val="65000"/>
                    </a:schemeClr>
                  </a:solidFill>
                </a:rPr>
                <a:t>/</a:t>
              </a:r>
            </a:p>
          </p:txBody>
        </p:sp>
        <p:sp>
          <p:nvSpPr>
            <p:cNvPr id="21" name="Oval 20"/>
            <p:cNvSpPr/>
            <p:nvPr/>
          </p:nvSpPr>
          <p:spPr>
            <a:xfrm>
              <a:off x="7329239" y="2220831"/>
              <a:ext cx="741947" cy="531395"/>
            </a:xfrm>
            <a:prstGeom prst="ellipse">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grpSp>
    </p:spTree>
    <p:extLst>
      <p:ext uri="{BB962C8B-B14F-4D97-AF65-F5344CB8AC3E}">
        <p14:creationId xmlns:p14="http://schemas.microsoft.com/office/powerpoint/2010/main" val="15812988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Historical Trends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17</a:t>
            </a:fld>
            <a:endParaRPr lang="en-US"/>
          </a:p>
        </p:txBody>
      </p:sp>
      <p:grpSp>
        <p:nvGrpSpPr>
          <p:cNvPr id="9" name="Group 8"/>
          <p:cNvGrpSpPr/>
          <p:nvPr/>
        </p:nvGrpSpPr>
        <p:grpSpPr>
          <a:xfrm>
            <a:off x="1591056" y="1329131"/>
            <a:ext cx="9049491" cy="4632757"/>
            <a:chOff x="2667000" y="2114550"/>
            <a:chExt cx="6858000" cy="2627949"/>
          </a:xfrm>
        </p:grpSpPr>
        <p:pic>
          <p:nvPicPr>
            <p:cNvPr id="10" name="Picture 9"/>
            <p:cNvPicPr>
              <a:picLocks noChangeAspect="1"/>
            </p:cNvPicPr>
            <p:nvPr/>
          </p:nvPicPr>
          <p:blipFill>
            <a:blip r:embed="rId2"/>
            <a:stretch>
              <a:fillRect/>
            </a:stretch>
          </p:blipFill>
          <p:spPr>
            <a:xfrm>
              <a:off x="2667000" y="2676526"/>
              <a:ext cx="6858000" cy="2065973"/>
            </a:xfrm>
            <a:prstGeom prst="rect">
              <a:avLst/>
            </a:prstGeom>
          </p:spPr>
        </p:pic>
        <p:sp>
          <p:nvSpPr>
            <p:cNvPr id="11" name="TextBox 10"/>
            <p:cNvSpPr txBox="1"/>
            <p:nvPr/>
          </p:nvSpPr>
          <p:spPr>
            <a:xfrm>
              <a:off x="3009900" y="2114550"/>
              <a:ext cx="6172200" cy="415498"/>
            </a:xfrm>
            <a:prstGeom prst="rect">
              <a:avLst/>
            </a:prstGeom>
            <a:noFill/>
          </p:spPr>
          <p:txBody>
            <a:bodyPr wrap="square" rtlCol="0">
              <a:spAutoFit/>
            </a:bodyPr>
            <a:lstStyle/>
            <a:p>
              <a:pPr algn="ctr"/>
              <a:r>
                <a:rPr lang="en-US" sz="2100" dirty="0" err="1"/>
                <a:t>ArXiv</a:t>
              </a:r>
              <a:r>
                <a:rPr lang="en-US" sz="2100" dirty="0"/>
                <a:t> papers on deep learning: 2012-2017</a:t>
              </a:r>
            </a:p>
          </p:txBody>
        </p:sp>
      </p:grpSp>
    </p:spTree>
    <p:extLst>
      <p:ext uri="{BB962C8B-B14F-4D97-AF65-F5344CB8AC3E}">
        <p14:creationId xmlns:p14="http://schemas.microsoft.com/office/powerpoint/2010/main" val="10954850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18</a:t>
            </a:fld>
            <a:endParaRPr lang="en-US"/>
          </a:p>
        </p:txBody>
      </p:sp>
      <p:sp>
        <p:nvSpPr>
          <p:cNvPr id="16" name="TextBox 15"/>
          <p:cNvSpPr txBox="1"/>
          <p:nvPr/>
        </p:nvSpPr>
        <p:spPr>
          <a:xfrm>
            <a:off x="767215" y="1148791"/>
            <a:ext cx="4432817" cy="523220"/>
          </a:xfrm>
          <a:prstGeom prst="rect">
            <a:avLst/>
          </a:prstGeom>
          <a:noFill/>
        </p:spPr>
        <p:txBody>
          <a:bodyPr wrap="none" rtlCol="0">
            <a:spAutoFit/>
          </a:bodyPr>
          <a:lstStyle/>
          <a:p>
            <a:r>
              <a:rPr lang="en-US" sz="2800" dirty="0" smtClean="0">
                <a:solidFill>
                  <a:schemeClr val="tx1">
                    <a:lumMod val="75000"/>
                    <a:lumOff val="25000"/>
                  </a:schemeClr>
                </a:solidFill>
              </a:rPr>
              <a:t>Start with Logistic Regression</a:t>
            </a:r>
            <a:endParaRPr lang="en-US" sz="2800" dirty="0" smtClean="0">
              <a:solidFill>
                <a:schemeClr val="tx1">
                  <a:lumMod val="75000"/>
                  <a:lumOff val="25000"/>
                </a:schemeClr>
              </a:solidFill>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8" name="Rectangle 17"/>
              <p:cNvSpPr/>
              <p:nvPr/>
            </p:nvSpPr>
            <p:spPr>
              <a:xfrm>
                <a:off x="4539068" y="4097189"/>
                <a:ext cx="4787812" cy="4962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ea typeface="Cambria Math" charset="0"/>
                          <a:cs typeface="Cambria Math" charset="0"/>
                        </a:rPr>
                        <m:t>𝜎</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𝛽</m:t>
                          </m:r>
                        </m:e>
                        <m:sub>
                          <m:r>
                            <a:rPr lang="en-US" b="0" i="1" smtClean="0">
                              <a:latin typeface="Cambria Math" charset="0"/>
                              <a:ea typeface="Cambria Math" charset="0"/>
                              <a:cs typeface="Cambria Math" charset="0"/>
                            </a:rPr>
                            <m:t>0</m:t>
                          </m:r>
                        </m:sub>
                      </m:sSub>
                      <m:r>
                        <a:rPr lang="en-US" b="0" i="1" smtClean="0">
                          <a:latin typeface="Cambria Math" charset="0"/>
                          <a:ea typeface="Cambria Math" charset="0"/>
                          <a:cs typeface="Cambria Math" charset="0"/>
                        </a:rPr>
                        <m:t>+</m:t>
                      </m:r>
                      <m:sSub>
                        <m:sSubPr>
                          <m:ctrlPr>
                            <a:rPr lang="en-US" b="0" i="1" smtClean="0">
                              <a:solidFill>
                                <a:schemeClr val="accent2">
                                  <a:lumMod val="75000"/>
                                </a:schemeClr>
                              </a:solidFill>
                              <a:latin typeface="Cambria Math" charset="0"/>
                              <a:ea typeface="Cambria Math" charset="0"/>
                              <a:cs typeface="Cambria Math" charset="0"/>
                            </a:rPr>
                          </m:ctrlPr>
                        </m:sSubPr>
                        <m:e>
                          <m:r>
                            <a:rPr lang="en-US" b="0" i="1" smtClean="0">
                              <a:solidFill>
                                <a:schemeClr val="accent2">
                                  <a:lumMod val="75000"/>
                                </a:schemeClr>
                              </a:solidFill>
                              <a:latin typeface="Cambria Math" charset="0"/>
                              <a:ea typeface="Cambria Math" charset="0"/>
                              <a:cs typeface="Cambria Math" charset="0"/>
                            </a:rPr>
                            <m:t>𝛽</m:t>
                          </m:r>
                        </m:e>
                        <m:sub>
                          <m:r>
                            <a:rPr lang="en-US" b="0" i="1" smtClean="0">
                              <a:solidFill>
                                <a:schemeClr val="accent2">
                                  <a:lumMod val="75000"/>
                                </a:schemeClr>
                              </a:solidFill>
                              <a:latin typeface="Cambria Math" charset="0"/>
                              <a:ea typeface="Cambria Math" charset="0"/>
                              <a:cs typeface="Cambria Math" charset="0"/>
                            </a:rPr>
                            <m:t>1</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sSub>
                        <m:sSubPr>
                          <m:ctrlPr>
                            <a:rPr lang="en-US" b="0" i="1" smtClean="0">
                              <a:solidFill>
                                <a:srgbClr val="0070C0"/>
                              </a:solidFill>
                              <a:latin typeface="Cambria Math" charset="0"/>
                              <a:ea typeface="Cambria Math" charset="0"/>
                              <a:cs typeface="Cambria Math" charset="0"/>
                            </a:rPr>
                          </m:ctrlPr>
                        </m:sSubPr>
                        <m:e>
                          <m:r>
                            <a:rPr lang="en-US" b="0" i="1" smtClean="0">
                              <a:solidFill>
                                <a:srgbClr val="0070C0"/>
                              </a:solidFill>
                              <a:latin typeface="Cambria Math" charset="0"/>
                              <a:ea typeface="Cambria Math" charset="0"/>
                              <a:cs typeface="Cambria Math" charset="0"/>
                            </a:rPr>
                            <m:t>𝛽</m:t>
                          </m:r>
                        </m:e>
                        <m:sub>
                          <m:r>
                            <a:rPr lang="en-US" b="0" i="1" smtClean="0">
                              <a:solidFill>
                                <a:srgbClr val="0070C0"/>
                              </a:solidFill>
                              <a:latin typeface="Cambria Math" charset="0"/>
                              <a:ea typeface="Cambria Math" charset="0"/>
                              <a:cs typeface="Cambria Math" charset="0"/>
                            </a:rPr>
                            <m:t>2</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m:t>
                      </m:r>
                      <m:sSub>
                        <m:sSubPr>
                          <m:ctrlPr>
                            <a:rPr lang="en-US" b="0" i="1" smtClean="0">
                              <a:solidFill>
                                <a:srgbClr val="00B050"/>
                              </a:solidFill>
                              <a:latin typeface="Cambria Math" charset="0"/>
                              <a:ea typeface="Cambria Math" charset="0"/>
                              <a:cs typeface="Cambria Math" charset="0"/>
                            </a:rPr>
                          </m:ctrlPr>
                        </m:sSubPr>
                        <m:e>
                          <m:r>
                            <a:rPr lang="en-US" b="0" i="1" smtClean="0">
                              <a:solidFill>
                                <a:srgbClr val="00B050"/>
                              </a:solidFill>
                              <a:latin typeface="Cambria Math" charset="0"/>
                              <a:ea typeface="Cambria Math" charset="0"/>
                              <a:cs typeface="Cambria Math" charset="0"/>
                            </a:rPr>
                            <m:t>𝛽</m:t>
                          </m:r>
                        </m:e>
                        <m:sub>
                          <m:r>
                            <a:rPr lang="en-US" b="0" i="1" smtClean="0">
                              <a:solidFill>
                                <a:srgbClr val="00B050"/>
                              </a:solidFill>
                              <a:latin typeface="Cambria Math" charset="0"/>
                              <a:ea typeface="Cambria Math" charset="0"/>
                              <a:cs typeface="Cambria Math" charset="0"/>
                            </a:rPr>
                            <m:t>3</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3</m:t>
                          </m:r>
                        </m:sub>
                      </m:sSub>
                      <m:r>
                        <a:rPr lang="en-US" b="0" i="1" smtClean="0">
                          <a:latin typeface="Cambria Math" charset="0"/>
                          <a:ea typeface="Cambria Math" charset="0"/>
                          <a:cs typeface="Cambria Math" charset="0"/>
                        </a:rPr>
                        <m:t>+</m:t>
                      </m:r>
                      <m:sSub>
                        <m:sSubPr>
                          <m:ctrlPr>
                            <a:rPr lang="en-US" b="0" i="1" smtClean="0">
                              <a:solidFill>
                                <a:srgbClr val="7030A0"/>
                              </a:solidFill>
                              <a:latin typeface="Cambria Math" charset="0"/>
                              <a:ea typeface="Cambria Math" charset="0"/>
                              <a:cs typeface="Cambria Math" charset="0"/>
                            </a:rPr>
                          </m:ctrlPr>
                        </m:sSubPr>
                        <m:e>
                          <m:r>
                            <a:rPr lang="en-US" b="0" i="1" smtClean="0">
                              <a:solidFill>
                                <a:srgbClr val="7030A0"/>
                              </a:solidFill>
                              <a:latin typeface="Cambria Math" charset="0"/>
                              <a:ea typeface="Cambria Math" charset="0"/>
                              <a:cs typeface="Cambria Math" charset="0"/>
                            </a:rPr>
                            <m:t>𝛽</m:t>
                          </m:r>
                        </m:e>
                        <m:sub>
                          <m:r>
                            <a:rPr lang="en-US" b="0" i="1" smtClean="0">
                              <a:solidFill>
                                <a:srgbClr val="7030A0"/>
                              </a:solidFill>
                              <a:latin typeface="Cambria Math" charset="0"/>
                              <a:ea typeface="Cambria Math" charset="0"/>
                              <a:cs typeface="Cambria Math" charset="0"/>
                            </a:rPr>
                            <m:t>4</m:t>
                          </m:r>
                        </m:sub>
                      </m:sSub>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4</m:t>
                          </m:r>
                        </m:sub>
                      </m:sSub>
                      <m:r>
                        <a:rPr lang="en-US" b="0" i="1" smtClean="0">
                          <a:latin typeface="Cambria Math" charset="0"/>
                          <a:ea typeface="Cambria Math" charset="0"/>
                          <a:cs typeface="Cambria Math" charset="0"/>
                        </a:rPr>
                        <m:t>)</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4539068" y="4097189"/>
                <a:ext cx="4787812" cy="496274"/>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2140857" y="2883430"/>
            <a:ext cx="2675280" cy="2640311"/>
            <a:chOff x="2140857" y="2883430"/>
            <a:chExt cx="2675280" cy="2640311"/>
          </a:xfrm>
        </p:grpSpPr>
        <p:grpSp>
          <p:nvGrpSpPr>
            <p:cNvPr id="8" name="Group 7"/>
            <p:cNvGrpSpPr/>
            <p:nvPr/>
          </p:nvGrpSpPr>
          <p:grpSpPr>
            <a:xfrm>
              <a:off x="2140857" y="2883430"/>
              <a:ext cx="2675280" cy="2640311"/>
              <a:chOff x="2140857" y="2883430"/>
              <a:chExt cx="2675280" cy="2640311"/>
            </a:xfrm>
          </p:grpSpPr>
          <p:cxnSp>
            <p:nvCxnSpPr>
              <p:cNvPr id="11" name="Straight Arrow Connector 10"/>
              <p:cNvCxnSpPr/>
              <p:nvPr/>
            </p:nvCxnSpPr>
            <p:spPr>
              <a:xfrm>
                <a:off x="4025257" y="4277639"/>
                <a:ext cx="790880" cy="499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2" name="Oval 31"/>
              <p:cNvSpPr>
                <a:spLocks noChangeAspect="1"/>
              </p:cNvSpPr>
              <p:nvPr/>
            </p:nvSpPr>
            <p:spPr>
              <a:xfrm>
                <a:off x="2601242" y="304741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2589268" y="3755254"/>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2601391" y="4508735"/>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2601242" y="5216570"/>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3761750" y="4132059"/>
                <a:ext cx="260929" cy="307171"/>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2823958" y="3309605"/>
                <a:ext cx="987897" cy="87971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2850197" y="3908839"/>
                <a:ext cx="923526" cy="341988"/>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2862320" y="4361341"/>
                <a:ext cx="909676" cy="300980"/>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2862320" y="4394245"/>
                <a:ext cx="937642" cy="93283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2155630" y="2883430"/>
                    <a:ext cx="315147"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2155630" y="2883430"/>
                    <a:ext cx="315147" cy="372205"/>
                  </a:xfrm>
                  <a:prstGeom prst="rect">
                    <a:avLst/>
                  </a:prstGeom>
                  <a:blipFill rotWithShape="0">
                    <a:blip r:embed="rId3"/>
                    <a:stretch>
                      <a:fillRect l="-3922" r="-19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142111" y="3620964"/>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142111" y="3620964"/>
                    <a:ext cx="321222" cy="372205"/>
                  </a:xfrm>
                  <a:prstGeom prst="rect">
                    <a:avLst/>
                  </a:prstGeom>
                  <a:blipFill rotWithShape="0">
                    <a:blip r:embed="rId4"/>
                    <a:stretch>
                      <a:fillRect l="-1887" r="-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p:cNvSpPr txBox="1"/>
                  <p:nvPr/>
                </p:nvSpPr>
                <p:spPr>
                  <a:xfrm>
                    <a:off x="2140857" y="4420878"/>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3</m:t>
                              </m:r>
                            </m:sub>
                          </m:sSub>
                        </m:oMath>
                      </m:oMathPara>
                    </a14:m>
                    <a:endParaRPr lang="en-US" dirty="0"/>
                  </a:p>
                </p:txBody>
              </p:sp>
            </mc:Choice>
            <mc:Fallback xmlns="">
              <p:sp>
                <p:nvSpPr>
                  <p:cNvPr id="62" name="TextBox 61"/>
                  <p:cNvSpPr txBox="1">
                    <a:spLocks noRot="1" noChangeAspect="1" noMove="1" noResize="1" noEditPoints="1" noAdjustHandles="1" noChangeArrowheads="1" noChangeShapeType="1" noTextEdit="1"/>
                  </p:cNvSpPr>
                  <p:nvPr/>
                </p:nvSpPr>
                <p:spPr>
                  <a:xfrm>
                    <a:off x="2140857" y="4420878"/>
                    <a:ext cx="321222" cy="372205"/>
                  </a:xfrm>
                  <a:prstGeom prst="rect">
                    <a:avLst/>
                  </a:prstGeom>
                  <a:blipFill rotWithShape="0">
                    <a:blip r:embed="rId5"/>
                    <a:stretch>
                      <a:fillRect l="-1887" r="-188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63" name="TextBox 62"/>
                <p:cNvSpPr txBox="1"/>
                <p:nvPr/>
              </p:nvSpPr>
              <p:spPr>
                <a:xfrm>
                  <a:off x="2149556" y="5151536"/>
                  <a:ext cx="321222" cy="3722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4</m:t>
                            </m:r>
                          </m:sub>
                        </m:sSub>
                      </m:oMath>
                    </m:oMathPara>
                  </a14:m>
                  <a:endParaRPr lang="en-US" dirty="0"/>
                </a:p>
              </p:txBody>
            </p:sp>
          </mc:Choice>
          <mc:Fallback xmlns="">
            <p:sp>
              <p:nvSpPr>
                <p:cNvPr id="63" name="TextBox 62"/>
                <p:cNvSpPr txBox="1">
                  <a:spLocks noRot="1" noChangeAspect="1" noMove="1" noResize="1" noEditPoints="1" noAdjustHandles="1" noChangeArrowheads="1" noChangeShapeType="1" noTextEdit="1"/>
                </p:cNvSpPr>
                <p:nvPr/>
              </p:nvSpPr>
              <p:spPr>
                <a:xfrm>
                  <a:off x="2149556" y="5151536"/>
                  <a:ext cx="321222" cy="372205"/>
                </a:xfrm>
                <a:prstGeom prst="rect">
                  <a:avLst/>
                </a:prstGeom>
                <a:blipFill rotWithShape="0">
                  <a:blip r:embed="rId6"/>
                  <a:stretch>
                    <a:fillRect l="-3846" r="-1923"/>
                  </a:stretch>
                </a:blipFill>
              </p:spPr>
              <p:txBody>
                <a:bodyPr/>
                <a:lstStyle/>
                <a:p>
                  <a:r>
                    <a:rPr lang="en-US">
                      <a:noFill/>
                    </a:rPr>
                    <a:t> </a:t>
                  </a:r>
                </a:p>
              </p:txBody>
            </p:sp>
          </mc:Fallback>
        </mc:AlternateContent>
      </p:grpSp>
      <p:grpSp>
        <p:nvGrpSpPr>
          <p:cNvPr id="5" name="Group 4"/>
          <p:cNvGrpSpPr/>
          <p:nvPr/>
        </p:nvGrpSpPr>
        <p:grpSpPr>
          <a:xfrm>
            <a:off x="5536048" y="2213599"/>
            <a:ext cx="1557349" cy="1848826"/>
            <a:chOff x="5536048" y="2213599"/>
            <a:chExt cx="1557349" cy="1848826"/>
          </a:xfrm>
        </p:grpSpPr>
        <mc:AlternateContent xmlns:mc="http://schemas.openxmlformats.org/markup-compatibility/2006" xmlns:a14="http://schemas.microsoft.com/office/drawing/2010/main">
          <mc:Choice Requires="a14">
            <p:sp>
              <p:nvSpPr>
                <p:cNvPr id="60" name="TextBox 59"/>
                <p:cNvSpPr txBox="1"/>
                <p:nvPr/>
              </p:nvSpPr>
              <p:spPr>
                <a:xfrm>
                  <a:off x="5536048" y="2213599"/>
                  <a:ext cx="1557349"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𝜎</m:t>
                        </m:r>
                        <m:d>
                          <m:dPr>
                            <m:ctrlPr>
                              <a:rPr lang="en-US" b="0" i="1" smtClean="0">
                                <a:latin typeface="Cambria Math" charset="0"/>
                              </a:rPr>
                            </m:ctrlPr>
                          </m:dPr>
                          <m:e>
                            <m:r>
                              <a:rPr lang="en-US" b="0" i="1" smtClean="0">
                                <a:latin typeface="Cambria Math" charset="0"/>
                              </a:rPr>
                              <m:t>𝑧</m:t>
                            </m:r>
                          </m:e>
                        </m:d>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sSup>
                              <m:sSupPr>
                                <m:ctrlPr>
                                  <a:rPr lang="en-US" b="0" i="1" smtClean="0">
                                    <a:latin typeface="Cambria Math" charset="0"/>
                                  </a:rPr>
                                </m:ctrlPr>
                              </m:sSupPr>
                              <m:e>
                                <m:r>
                                  <a:rPr lang="en-US" b="0" i="1" smtClean="0">
                                    <a:latin typeface="Cambria Math" charset="0"/>
                                  </a:rPr>
                                  <m:t>1+</m:t>
                                </m:r>
                                <m:r>
                                  <a:rPr lang="en-US" b="0" i="1" smtClean="0">
                                    <a:latin typeface="Cambria Math" charset="0"/>
                                  </a:rPr>
                                  <m:t>𝑒</m:t>
                                </m:r>
                              </m:e>
                              <m:sup>
                                <m:r>
                                  <a:rPr lang="en-US" b="0" i="1" smtClean="0">
                                    <a:latin typeface="Cambria Math" charset="0"/>
                                  </a:rPr>
                                  <m:t>−</m:t>
                                </m:r>
                                <m:r>
                                  <a:rPr lang="en-US" b="0" i="1" smtClean="0">
                                    <a:latin typeface="Cambria Math" charset="0"/>
                                  </a:rPr>
                                  <m:t>𝑧</m:t>
                                </m:r>
                              </m:sup>
                            </m:sSup>
                          </m:den>
                        </m:f>
                      </m:oMath>
                    </m:oMathPara>
                  </a14:m>
                  <a:endParaRPr lang="en-US" dirty="0"/>
                </a:p>
              </p:txBody>
            </p:sp>
          </mc:Choice>
          <mc:Fallback xmlns="">
            <p:sp>
              <p:nvSpPr>
                <p:cNvPr id="60" name="TextBox 59"/>
                <p:cNvSpPr txBox="1">
                  <a:spLocks noRot="1" noChangeAspect="1" noMove="1" noResize="1" noEditPoints="1" noAdjustHandles="1" noChangeArrowheads="1" noChangeShapeType="1" noTextEdit="1"/>
                </p:cNvSpPr>
                <p:nvPr/>
              </p:nvSpPr>
              <p:spPr>
                <a:xfrm>
                  <a:off x="5536048" y="2213599"/>
                  <a:ext cx="1557349" cy="525016"/>
                </a:xfrm>
                <a:prstGeom prst="rect">
                  <a:avLst/>
                </a:prstGeom>
                <a:blipFill rotWithShape="0">
                  <a:blip r:embed="rId7"/>
                  <a:stretch>
                    <a:fillRect/>
                  </a:stretch>
                </a:blipFill>
              </p:spPr>
              <p:txBody>
                <a:bodyPr/>
                <a:lstStyle/>
                <a:p>
                  <a:r>
                    <a:rPr lang="en-US">
                      <a:noFill/>
                    </a:rPr>
                    <a:t> </a:t>
                  </a:r>
                </a:p>
              </p:txBody>
            </p:sp>
          </mc:Fallback>
        </mc:AlternateContent>
        <p:cxnSp>
          <p:nvCxnSpPr>
            <p:cNvPr id="65" name="Straight Arrow Connector 64"/>
            <p:cNvCxnSpPr/>
            <p:nvPr/>
          </p:nvCxnSpPr>
          <p:spPr>
            <a:xfrm flipV="1">
              <a:off x="5536048" y="2760324"/>
              <a:ext cx="0" cy="1302101"/>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6254496" y="4439230"/>
            <a:ext cx="3565835" cy="1511229"/>
            <a:chOff x="6254496" y="4439230"/>
            <a:chExt cx="3565835" cy="1511229"/>
          </a:xfrm>
        </p:grpSpPr>
        <p:cxnSp>
          <p:nvCxnSpPr>
            <p:cNvPr id="26" name="Straight Arrow Connector 25"/>
            <p:cNvCxnSpPr/>
            <p:nvPr/>
          </p:nvCxnSpPr>
          <p:spPr>
            <a:xfrm flipV="1">
              <a:off x="6888480" y="4439230"/>
              <a:ext cx="36576" cy="887853"/>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V="1">
              <a:off x="6925056" y="4439230"/>
              <a:ext cx="707136" cy="98621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V="1">
              <a:off x="7040880" y="4508735"/>
              <a:ext cx="1274064" cy="970749"/>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6295007" y="5488794"/>
              <a:ext cx="3525324" cy="461665"/>
            </a:xfrm>
            <a:prstGeom prst="rect">
              <a:avLst/>
            </a:prstGeom>
            <a:noFill/>
          </p:spPr>
          <p:txBody>
            <a:bodyPr wrap="none" rtlCol="0">
              <a:spAutoFit/>
            </a:bodyPr>
            <a:lstStyle/>
            <a:p>
              <a:r>
                <a:rPr lang="en-US" sz="2400" dirty="0" smtClean="0">
                  <a:latin typeface="Karla" charset="0"/>
                  <a:ea typeface="Karla" charset="0"/>
                  <a:cs typeface="Karla" charset="0"/>
                </a:rPr>
                <a:t>Coefficients or </a:t>
              </a:r>
              <a:r>
                <a:rPr lang="en-US" sz="2400" b="1" dirty="0" smtClean="0">
                  <a:solidFill>
                    <a:srgbClr val="C00000"/>
                  </a:solidFill>
                  <a:latin typeface="Karla" charset="0"/>
                  <a:ea typeface="Karla" charset="0"/>
                  <a:cs typeface="Karla" charset="0"/>
                </a:rPr>
                <a:t>Weights</a:t>
              </a:r>
            </a:p>
          </p:txBody>
        </p:sp>
        <p:cxnSp>
          <p:nvCxnSpPr>
            <p:cNvPr id="39" name="Straight Arrow Connector 38"/>
            <p:cNvCxnSpPr/>
            <p:nvPr/>
          </p:nvCxnSpPr>
          <p:spPr>
            <a:xfrm flipH="1" flipV="1">
              <a:off x="6254496" y="4513268"/>
              <a:ext cx="548640" cy="916705"/>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grpSp>
      <p:grpSp>
        <p:nvGrpSpPr>
          <p:cNvPr id="6" name="Group 5"/>
          <p:cNvGrpSpPr/>
          <p:nvPr/>
        </p:nvGrpSpPr>
        <p:grpSpPr>
          <a:xfrm>
            <a:off x="3405140" y="4508736"/>
            <a:ext cx="2611612" cy="1422115"/>
            <a:chOff x="3405140" y="4508736"/>
            <a:chExt cx="2611612" cy="1422115"/>
          </a:xfrm>
        </p:grpSpPr>
        <p:cxnSp>
          <p:nvCxnSpPr>
            <p:cNvPr id="23" name="Straight Arrow Connector 22"/>
            <p:cNvCxnSpPr/>
            <p:nvPr/>
          </p:nvCxnSpPr>
          <p:spPr>
            <a:xfrm flipV="1">
              <a:off x="5084064" y="4508736"/>
              <a:ext cx="670560" cy="970748"/>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1" name="TextBox 40"/>
            <p:cNvSpPr txBox="1"/>
            <p:nvPr/>
          </p:nvSpPr>
          <p:spPr>
            <a:xfrm>
              <a:off x="3405140" y="5469186"/>
              <a:ext cx="2611612" cy="461665"/>
            </a:xfrm>
            <a:prstGeom prst="rect">
              <a:avLst/>
            </a:prstGeom>
            <a:noFill/>
          </p:spPr>
          <p:txBody>
            <a:bodyPr wrap="none" rtlCol="0">
              <a:spAutoFit/>
            </a:bodyPr>
            <a:lstStyle/>
            <a:p>
              <a:r>
                <a:rPr lang="en-US" sz="2400" dirty="0" smtClean="0">
                  <a:latin typeface="Karla" charset="0"/>
                  <a:ea typeface="Karla" charset="0"/>
                  <a:cs typeface="Karla" charset="0"/>
                </a:rPr>
                <a:t>Intercept or </a:t>
              </a:r>
              <a:r>
                <a:rPr lang="en-US" sz="2400" b="1" dirty="0" smtClean="0">
                  <a:solidFill>
                    <a:srgbClr val="C00000"/>
                  </a:solidFill>
                  <a:latin typeface="Karla" charset="0"/>
                  <a:ea typeface="Karla" charset="0"/>
                  <a:cs typeface="Karla" charset="0"/>
                </a:rPr>
                <a:t>Bias</a:t>
              </a:r>
            </a:p>
          </p:txBody>
        </p:sp>
      </p:grpSp>
    </p:spTree>
    <p:extLst>
      <p:ext uri="{BB962C8B-B14F-4D97-AF65-F5344CB8AC3E}">
        <p14:creationId xmlns:p14="http://schemas.microsoft.com/office/powerpoint/2010/main" val="156458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19</a:t>
            </a:fld>
            <a:endParaRPr lang="en-US"/>
          </a:p>
        </p:txBody>
      </p:sp>
      <p:sp>
        <p:nvSpPr>
          <p:cNvPr id="16" name="TextBox 15"/>
          <p:cNvSpPr txBox="1"/>
          <p:nvPr/>
        </p:nvSpPr>
        <p:spPr>
          <a:xfrm>
            <a:off x="719176" y="1212259"/>
            <a:ext cx="11123532" cy="830997"/>
          </a:xfrm>
          <a:prstGeom prst="rect">
            <a:avLst/>
          </a:prstGeom>
          <a:noFill/>
        </p:spPr>
        <p:txBody>
          <a:bodyPr wrap="square" rtlCol="0">
            <a:spAutoFit/>
          </a:bodyPr>
          <a:lstStyle/>
          <a:p>
            <a:r>
              <a:rPr lang="en-US" sz="2400" dirty="0" smtClean="0">
                <a:solidFill>
                  <a:schemeClr val="tx1">
                    <a:lumMod val="75000"/>
                    <a:lumOff val="25000"/>
                  </a:schemeClr>
                </a:solidFill>
              </a:rPr>
              <a:t>Start with all randomly selected weights. Most likely it will perform horribly.</a:t>
            </a:r>
          </a:p>
          <a:p>
            <a:r>
              <a:rPr lang="en-US" sz="2400" dirty="0" smtClean="0">
                <a:solidFill>
                  <a:schemeClr val="tx1">
                    <a:lumMod val="75000"/>
                    <a:lumOff val="25000"/>
                  </a:schemeClr>
                </a:solidFill>
              </a:rPr>
              <a:t>For example, in our heart data, the model will be giving us the wrong answer. </a:t>
            </a:r>
            <a:endParaRPr lang="en-US" sz="2400" dirty="0" smtClean="0">
              <a:solidFill>
                <a:schemeClr val="tx1">
                  <a:lumMod val="75000"/>
                  <a:lumOff val="25000"/>
                </a:schemeClr>
              </a:solidFill>
              <a:latin typeface="Karla" charset="0"/>
              <a:ea typeface="Karla" charset="0"/>
              <a:cs typeface="Karla" charset="0"/>
            </a:endParaRPr>
          </a:p>
        </p:txBody>
      </p:sp>
      <p:grpSp>
        <p:nvGrpSpPr>
          <p:cNvPr id="3" name="Group 2"/>
          <p:cNvGrpSpPr/>
          <p:nvPr/>
        </p:nvGrpSpPr>
        <p:grpSpPr>
          <a:xfrm>
            <a:off x="868094" y="3047418"/>
            <a:ext cx="5688710" cy="2476322"/>
            <a:chOff x="1623196" y="3272383"/>
            <a:chExt cx="4983886"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456243"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=0.9→</m:t>
                        </m:r>
                        <m:r>
                          <a:rPr lang="en-US" b="0" i="1" smtClean="0">
                            <a:latin typeface="Cambria Math" charset="0"/>
                          </a:rPr>
                          <m:t>𝑌𝑒𝑠</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456243"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=200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1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=52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10"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=152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y=No</a:t>
            </a:r>
            <a:endParaRPr lang="en-US" sz="2000" i="1" dirty="0">
              <a:solidFill>
                <a:schemeClr val="tx1">
                  <a:lumMod val="75000"/>
                  <a:lumOff val="25000"/>
                </a:schemeClr>
              </a:solidFill>
            </a:endParaRPr>
          </a:p>
        </p:txBody>
      </p:sp>
      <p:sp>
        <p:nvSpPr>
          <p:cNvPr id="6" name="Oval Callout 5"/>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40886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pPr marL="514350" indent="-514350">
              <a:spcAft>
                <a:spcPts val="1200"/>
              </a:spcAft>
              <a:buFont typeface="+mj-lt"/>
              <a:buAutoNum type="arabicPeriod"/>
            </a:pPr>
            <a:r>
              <a:rPr lang="en-US" dirty="0" smtClean="0"/>
              <a:t>Introduction to Neural Networks (very basic)</a:t>
            </a:r>
          </a:p>
          <a:p>
            <a:pPr marL="514350" indent="-514350">
              <a:spcAft>
                <a:spcPts val="1200"/>
              </a:spcAft>
              <a:buFont typeface="+mj-lt"/>
              <a:buAutoNum type="arabicPeriod"/>
            </a:pPr>
            <a:r>
              <a:rPr lang="en-US" dirty="0" smtClean="0"/>
              <a:t>Introduction to Optimization </a:t>
            </a:r>
          </a:p>
          <a:p>
            <a:pPr marL="1200120" lvl="1" indent="-457200">
              <a:spcAft>
                <a:spcPts val="1200"/>
              </a:spcAft>
            </a:pPr>
            <a:r>
              <a:rPr lang="en-US" dirty="0"/>
              <a:t>	</a:t>
            </a:r>
            <a:r>
              <a:rPr lang="en-US" sz="2600" dirty="0" smtClean="0"/>
              <a:t>Gradient Descent </a:t>
            </a:r>
          </a:p>
          <a:p>
            <a:pPr marL="1257270" lvl="1" indent="-514350">
              <a:spcAft>
                <a:spcPts val="1200"/>
              </a:spcAft>
            </a:pPr>
            <a:r>
              <a:rPr lang="en-US" sz="2600" dirty="0"/>
              <a:t>	</a:t>
            </a:r>
            <a:r>
              <a:rPr lang="en-US" sz="2600" dirty="0" smtClean="0"/>
              <a:t>Stochastic Gradient Descent </a:t>
            </a:r>
          </a:p>
          <a:p>
            <a:pPr marL="514350" indent="-514350">
              <a:spcAft>
                <a:spcPts val="1200"/>
              </a:spcAft>
              <a:buFont typeface="+mj-lt"/>
              <a:buAutoNum type="arabicPeriod"/>
            </a:pPr>
            <a:r>
              <a:rPr lang="en-US" dirty="0" smtClean="0"/>
              <a:t>Back Propagation </a:t>
            </a:r>
          </a:p>
          <a:p>
            <a:pPr marL="514350" indent="-514350">
              <a:spcAft>
                <a:spcPts val="1200"/>
              </a:spcAft>
              <a:buFont typeface="+mj-lt"/>
              <a:buAutoNum type="arabicPeriod"/>
            </a:pPr>
            <a:r>
              <a:rPr lang="en-US" dirty="0" smtClean="0"/>
              <a:t>Single Neuron Network (‘Perceptron’)  </a:t>
            </a:r>
          </a:p>
          <a:p>
            <a:pPr marL="514350" indent="-514350">
              <a:spcAft>
                <a:spcPts val="1200"/>
              </a:spcAft>
              <a:buFont typeface="+mj-lt"/>
              <a:buAutoNum type="arabicPeriod"/>
            </a:pPr>
            <a:r>
              <a:rPr lang="en-US" dirty="0" smtClean="0"/>
              <a:t>Multi-Layer Perceptron </a:t>
            </a:r>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a:t>
            </a:fld>
            <a:endParaRPr lang="en-US"/>
          </a:p>
        </p:txBody>
      </p:sp>
    </p:spTree>
    <p:extLst>
      <p:ext uri="{BB962C8B-B14F-4D97-AF65-F5344CB8AC3E}">
        <p14:creationId xmlns:p14="http://schemas.microsoft.com/office/powerpoint/2010/main" val="95614363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20</a:t>
            </a:fld>
            <a:endParaRPr lang="en-US"/>
          </a:p>
        </p:txBody>
      </p:sp>
      <p:sp>
        <p:nvSpPr>
          <p:cNvPr id="16" name="TextBox 15"/>
          <p:cNvSpPr txBox="1"/>
          <p:nvPr/>
        </p:nvSpPr>
        <p:spPr>
          <a:xfrm>
            <a:off x="719176" y="1212259"/>
            <a:ext cx="10643768" cy="830997"/>
          </a:xfrm>
          <a:prstGeom prst="rect">
            <a:avLst/>
          </a:prstGeom>
          <a:noFill/>
        </p:spPr>
        <p:txBody>
          <a:bodyPr wrap="square" rtlCol="0">
            <a:spAutoFit/>
          </a:bodyPr>
          <a:lstStyle/>
          <a:p>
            <a:r>
              <a:rPr lang="en-US" sz="2400" dirty="0" smtClean="0">
                <a:solidFill>
                  <a:schemeClr val="tx1">
                    <a:lumMod val="75000"/>
                    <a:lumOff val="25000"/>
                  </a:schemeClr>
                </a:solidFill>
              </a:rPr>
              <a:t>Start with all randomly selected weights. Most likely it will perform horribly.</a:t>
            </a:r>
          </a:p>
          <a:p>
            <a:r>
              <a:rPr lang="en-US" sz="2400" dirty="0" smtClean="0">
                <a:solidFill>
                  <a:schemeClr val="tx1">
                    <a:lumMod val="75000"/>
                    <a:lumOff val="25000"/>
                  </a:schemeClr>
                </a:solidFill>
              </a:rPr>
              <a:t>For example, in our heart data, the model will be giving us the wrong answer. </a:t>
            </a:r>
            <a:endParaRPr lang="en-US" sz="2400" dirty="0" smtClean="0">
              <a:solidFill>
                <a:schemeClr val="tx1">
                  <a:lumMod val="75000"/>
                  <a:lumOff val="25000"/>
                </a:schemeClr>
              </a:solidFill>
              <a:latin typeface="Karla" charset="0"/>
              <a:ea typeface="Karla" charset="0"/>
              <a:cs typeface="Karla" charset="0"/>
            </a:endParaRPr>
          </a:p>
        </p:txBody>
      </p:sp>
      <p:grpSp>
        <p:nvGrpSpPr>
          <p:cNvPr id="3" name="Group 2"/>
          <p:cNvGrpSpPr/>
          <p:nvPr/>
        </p:nvGrpSpPr>
        <p:grpSpPr>
          <a:xfrm>
            <a:off x="868094" y="3047418"/>
            <a:ext cx="5620103" cy="2476322"/>
            <a:chOff x="1623196" y="3272383"/>
            <a:chExt cx="4923779" cy="1842904"/>
          </a:xfrm>
        </p:grpSpPr>
        <p:cxnSp>
          <p:nvCxnSpPr>
            <p:cNvPr id="11" name="Straight Arrow Connector 10"/>
            <p:cNvCxnSpPr/>
            <p:nvPr/>
          </p:nvCxnSpPr>
          <p:spPr>
            <a:xfrm>
              <a:off x="4389191" y="4187925"/>
              <a:ext cx="692891" cy="3720"/>
            </a:xfrm>
            <a:prstGeom prst="straightConnector1">
              <a:avLst/>
            </a:prstGeom>
            <a:ln>
              <a:solidFill>
                <a:schemeClr val="tx1">
                  <a:lumMod val="75000"/>
                  <a:lumOff val="25000"/>
                </a:schemeClr>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p:cNvSpPr/>
                <p:nvPr/>
              </p:nvSpPr>
              <p:spPr>
                <a:xfrm>
                  <a:off x="5150839" y="4056452"/>
                  <a:ext cx="1396136" cy="2748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latin typeface="Cambria Math" charset="0"/>
                              </a:rPr>
                            </m:ctrlPr>
                          </m:accPr>
                          <m:e>
                            <m:r>
                              <a:rPr lang="en-US" b="0" i="1" smtClean="0">
                                <a:latin typeface="Cambria Math" charset="0"/>
                              </a:rPr>
                              <m:t>𝑝</m:t>
                            </m:r>
                          </m:e>
                        </m:acc>
                        <m:r>
                          <a:rPr lang="en-US" b="0" i="1" smtClean="0">
                            <a:latin typeface="Cambria Math" charset="0"/>
                          </a:rPr>
                          <m:t>=0.4→</m:t>
                        </m:r>
                        <m:r>
                          <a:rPr lang="en-US" b="0" i="1" smtClean="0">
                            <a:latin typeface="Cambria Math" charset="0"/>
                          </a:rPr>
                          <m:t>𝑁𝑜</m:t>
                        </m:r>
                      </m:oMath>
                    </m:oMathPara>
                  </a14:m>
                  <a:endParaRPr lang="en-US" b="0" dirty="0" smtClean="0">
                    <a:ea typeface="Cambria Math" charset="0"/>
                    <a:cs typeface="Cambria Math" charset="0"/>
                  </a:endParaRPr>
                </a:p>
              </p:txBody>
            </p:sp>
          </mc:Choice>
          <mc:Fallback xmlns="">
            <p:sp>
              <p:nvSpPr>
                <p:cNvPr id="18" name="Rectangle 17"/>
                <p:cNvSpPr>
                  <a:spLocks noRot="1" noChangeAspect="1" noMove="1" noResize="1" noEditPoints="1" noAdjustHandles="1" noChangeArrowheads="1" noChangeShapeType="1" noTextEdit="1"/>
                </p:cNvSpPr>
                <p:nvPr/>
              </p:nvSpPr>
              <p:spPr>
                <a:xfrm>
                  <a:off x="5150839" y="4056452"/>
                  <a:ext cx="1396136" cy="274861"/>
                </a:xfrm>
                <a:prstGeom prst="rect">
                  <a:avLst/>
                </a:prstGeom>
                <a:blipFill rotWithShape="0">
                  <a:blip r:embed="rId2"/>
                  <a:stretch>
                    <a:fillRect t="-3333" b="-6667"/>
                  </a:stretch>
                </a:blipFill>
              </p:spPr>
              <p:txBody>
                <a:bodyPr/>
                <a:lstStyle/>
                <a:p>
                  <a:r>
                    <a:rPr lang="en-US">
                      <a:noFill/>
                    </a:rPr>
                    <a:t> </a:t>
                  </a:r>
                </a:p>
              </p:txBody>
            </p:sp>
          </mc:Fallback>
        </mc:AlternateContent>
        <p:sp>
          <p:nvSpPr>
            <p:cNvPr id="32" name="Oval 31"/>
            <p:cNvSpPr>
              <a:spLocks noChangeAspect="1"/>
            </p:cNvSpPr>
            <p:nvPr/>
          </p:nvSpPr>
          <p:spPr>
            <a:xfrm>
              <a:off x="3141609" y="32723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a:spLocks noChangeAspect="1"/>
            </p:cNvSpPr>
            <p:nvPr/>
          </p:nvSpPr>
          <p:spPr>
            <a:xfrm>
              <a:off x="3131119" y="3799161"/>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a:spLocks noChangeAspect="1"/>
            </p:cNvSpPr>
            <p:nvPr/>
          </p:nvSpPr>
          <p:spPr>
            <a:xfrm>
              <a:off x="3141740" y="4359909"/>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3141609" y="4886687"/>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a:spLocks noChangeAspect="1"/>
            </p:cNvSpPr>
            <p:nvPr/>
          </p:nvSpPr>
          <p:spPr>
            <a:xfrm>
              <a:off x="4158332" y="4079583"/>
              <a:ext cx="228600" cy="228600"/>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0" name="Straight Arrow Connector 39"/>
            <p:cNvCxnSpPr>
              <a:stCxn id="32" idx="5"/>
            </p:cNvCxnSpPr>
            <p:nvPr/>
          </p:nvCxnSpPr>
          <p:spPr>
            <a:xfrm>
              <a:off x="3336731" y="3467505"/>
              <a:ext cx="865498" cy="65468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stCxn id="33" idx="6"/>
            </p:cNvCxnSpPr>
            <p:nvPr/>
          </p:nvCxnSpPr>
          <p:spPr>
            <a:xfrm>
              <a:off x="3359719" y="3913461"/>
              <a:ext cx="809103" cy="254511"/>
            </a:xfrm>
            <a:prstGeom prst="straightConnector1">
              <a:avLst/>
            </a:prstGeom>
            <a:ln>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a:stCxn id="34" idx="6"/>
            </p:cNvCxnSpPr>
            <p:nvPr/>
          </p:nvCxnSpPr>
          <p:spPr>
            <a:xfrm flipV="1">
              <a:off x="3370340" y="4250217"/>
              <a:ext cx="796969" cy="223992"/>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a:endCxn id="37" idx="3"/>
            </p:cNvCxnSpPr>
            <p:nvPr/>
          </p:nvCxnSpPr>
          <p:spPr>
            <a:xfrm flipV="1">
              <a:off x="3370340" y="4274705"/>
              <a:ext cx="821470" cy="694227"/>
            </a:xfrm>
            <a:prstGeom prst="straightConnector1">
              <a:avLst/>
            </a:prstGeom>
            <a:ln>
              <a:solidFill>
                <a:srgbClr val="7030A0"/>
              </a:solidFill>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1623196" y="3293384"/>
                  <a:ext cx="1323220"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𝑀𝑎𝑥𝐻𝑅</m:t>
                        </m:r>
                        <m:r>
                          <a:rPr lang="en-US" b="0" i="1" smtClean="0">
                            <a:latin typeface="Cambria Math" charset="0"/>
                          </a:rPr>
                          <m:t>=170</m:t>
                        </m:r>
                      </m:oMath>
                    </m:oMathPara>
                  </a14:m>
                  <a:endParaRPr lang="en-US" dirty="0"/>
                </a:p>
              </p:txBody>
            </p:sp>
          </mc:Choice>
          <mc:Fallback xmlns="">
            <p:sp>
              <p:nvSpPr>
                <p:cNvPr id="58" name="TextBox 57"/>
                <p:cNvSpPr txBox="1">
                  <a:spLocks noRot="1" noChangeAspect="1" noMove="1" noResize="1" noEditPoints="1" noAdjustHandles="1" noChangeArrowheads="1" noChangeShapeType="1" noTextEdit="1"/>
                </p:cNvSpPr>
                <p:nvPr/>
              </p:nvSpPr>
              <p:spPr>
                <a:xfrm>
                  <a:off x="1623196" y="3293384"/>
                  <a:ext cx="1323220" cy="206145"/>
                </a:xfrm>
                <a:prstGeom prst="rect">
                  <a:avLst/>
                </a:prstGeom>
                <a:blipFill rotWithShape="0">
                  <a:blip r:embed="rId3"/>
                  <a:stretch>
                    <a:fillRect l="-3226" r="-3629"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p:cNvSpPr txBox="1"/>
                <p:nvPr/>
              </p:nvSpPr>
              <p:spPr>
                <a:xfrm>
                  <a:off x="2055806" y="3810388"/>
                  <a:ext cx="890609" cy="2061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𝐴𝑔𝑒</m:t>
                        </m:r>
                        <m:r>
                          <a:rPr lang="en-US" b="0" i="1" smtClean="0">
                            <a:latin typeface="Cambria Math" charset="0"/>
                          </a:rPr>
                          <m:t>=42</m:t>
                        </m:r>
                      </m:oMath>
                    </m:oMathPara>
                  </a14:m>
                  <a:endParaRPr lang="en-US" dirty="0"/>
                </a:p>
              </p:txBody>
            </p:sp>
          </mc:Choice>
          <mc:Fallback xmlns="">
            <p:sp>
              <p:nvSpPr>
                <p:cNvPr id="61" name="TextBox 60"/>
                <p:cNvSpPr txBox="1">
                  <a:spLocks noRot="1" noChangeAspect="1" noMove="1" noResize="1" noEditPoints="1" noAdjustHandles="1" noChangeArrowheads="1" noChangeShapeType="1" noTextEdit="1"/>
                </p:cNvSpPr>
                <p:nvPr/>
              </p:nvSpPr>
              <p:spPr>
                <a:xfrm>
                  <a:off x="2055806" y="3810388"/>
                  <a:ext cx="890609" cy="206145"/>
                </a:xfrm>
                <a:prstGeom prst="rect">
                  <a:avLst/>
                </a:prstGeom>
                <a:blipFill rotWithShape="0">
                  <a:blip r:embed="rId4"/>
                  <a:stretch>
                    <a:fillRect l="-7186" r="-5389" b="-32609"/>
                  </a:stretch>
                </a:blipFill>
              </p:spPr>
              <p:txBody>
                <a:bodyPr/>
                <a:lstStyle/>
                <a:p>
                  <a:r>
                    <a:rPr lang="en-US">
                      <a:noFill/>
                    </a:rPr>
                    <a:t> </a:t>
                  </a:r>
                </a:p>
              </p:txBody>
            </p:sp>
          </mc:Fallback>
        </mc:AlternateContent>
        <p:sp>
          <p:nvSpPr>
            <p:cNvPr id="62" name="TextBox 61"/>
            <p:cNvSpPr txBox="1"/>
            <p:nvPr/>
          </p:nvSpPr>
          <p:spPr>
            <a:xfrm>
              <a:off x="2738265" y="4294525"/>
              <a:ext cx="57" cy="206145"/>
            </a:xfrm>
            <a:prstGeom prst="rect">
              <a:avLst/>
            </a:prstGeom>
            <a:noFill/>
          </p:spPr>
          <p:txBody>
            <a:bodyPr wrap="none" lIns="0" tIns="0" rIns="0" bIns="0" rtlCol="0">
              <a:spAutoFit/>
            </a:bodyPr>
            <a:lstStyle/>
            <a:p>
              <a:endParaRPr lang="en-US" dirty="0"/>
            </a:p>
          </p:txBody>
        </p:sp>
      </p:grpSp>
      <mc:AlternateContent xmlns:mc="http://schemas.openxmlformats.org/markup-compatibility/2006" xmlns:a14="http://schemas.microsoft.com/office/drawing/2010/main">
        <mc:Choice Requires="a14">
          <p:sp>
            <p:nvSpPr>
              <p:cNvPr id="31" name="TextBox 30"/>
              <p:cNvSpPr txBox="1"/>
              <p:nvPr/>
            </p:nvSpPr>
            <p:spPr>
              <a:xfrm>
                <a:off x="1139794" y="4548792"/>
                <a:ext cx="12367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𝑆𝑒𝑥</m:t>
                      </m:r>
                      <m:r>
                        <a:rPr lang="en-US" b="0" i="1" smtClean="0">
                          <a:latin typeface="Cambria Math" charset="0"/>
                        </a:rPr>
                        <m:t>=</m:t>
                      </m:r>
                      <m:r>
                        <a:rPr lang="en-US" b="0" i="1" smtClean="0">
                          <a:latin typeface="Cambria Math" charset="0"/>
                        </a:rPr>
                        <m:t>𝑀𝑎𝑙𝑒</m:t>
                      </m:r>
                    </m:oMath>
                  </m:oMathPara>
                </a14:m>
                <a:endParaRPr lang="en-US" dirty="0"/>
              </a:p>
            </p:txBody>
          </p:sp>
        </mc:Choice>
        <mc:Fallback xmlns="">
          <p:sp>
            <p:nvSpPr>
              <p:cNvPr id="31" name="TextBox 30"/>
              <p:cNvSpPr txBox="1">
                <a:spLocks noRot="1" noChangeAspect="1" noMove="1" noResize="1" noEditPoints="1" noAdjustHandles="1" noChangeArrowheads="1" noChangeShapeType="1" noTextEdit="1"/>
              </p:cNvSpPr>
              <p:nvPr/>
            </p:nvSpPr>
            <p:spPr>
              <a:xfrm>
                <a:off x="1139794" y="4548792"/>
                <a:ext cx="1236749" cy="276999"/>
              </a:xfrm>
              <a:prstGeom prst="rect">
                <a:avLst/>
              </a:prstGeom>
              <a:blipFill rotWithShape="0">
                <a:blip r:embed="rId5"/>
                <a:stretch>
                  <a:fillRect l="-4433" r="-4433"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p:cNvSpPr txBox="1"/>
              <p:nvPr/>
            </p:nvSpPr>
            <p:spPr>
              <a:xfrm>
                <a:off x="1170485" y="5327082"/>
                <a:ext cx="120795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𝐶h𝑜𝑙</m:t>
                      </m:r>
                      <m:r>
                        <a:rPr lang="en-US" b="0" i="1" smtClean="0">
                          <a:latin typeface="Cambria Math" charset="0"/>
                        </a:rPr>
                        <m:t>=142</m:t>
                      </m:r>
                    </m:oMath>
                  </m:oMathPara>
                </a14:m>
                <a:endParaRPr lang="en-US" dirty="0"/>
              </a:p>
            </p:txBody>
          </p:sp>
        </mc:Choice>
        <mc:Fallback xmlns="">
          <p:sp>
            <p:nvSpPr>
              <p:cNvPr id="42" name="TextBox 41"/>
              <p:cNvSpPr txBox="1">
                <a:spLocks noRot="1" noChangeAspect="1" noMove="1" noResize="1" noEditPoints="1" noAdjustHandles="1" noChangeArrowheads="1" noChangeShapeType="1" noTextEdit="1"/>
              </p:cNvSpPr>
              <p:nvPr/>
            </p:nvSpPr>
            <p:spPr>
              <a:xfrm>
                <a:off x="1170485" y="5327082"/>
                <a:ext cx="1207959" cy="276999"/>
              </a:xfrm>
              <a:prstGeom prst="rect">
                <a:avLst/>
              </a:prstGeom>
              <a:blipFill rotWithShape="0">
                <a:blip r:embed="rId6"/>
                <a:stretch>
                  <a:fillRect l="-4545" r="-4545" b="-8889"/>
                </a:stretch>
              </a:blipFill>
            </p:spPr>
            <p:txBody>
              <a:bodyPr/>
              <a:lstStyle/>
              <a:p>
                <a:r>
                  <a:rPr lang="en-US">
                    <a:noFill/>
                  </a:rPr>
                  <a:t> </a:t>
                </a:r>
              </a:p>
            </p:txBody>
          </p:sp>
        </mc:Fallback>
      </mc:AlternateContent>
      <p:sp>
        <p:nvSpPr>
          <p:cNvPr id="5" name="TextBox 4"/>
          <p:cNvSpPr txBox="1"/>
          <p:nvPr/>
        </p:nvSpPr>
        <p:spPr>
          <a:xfrm>
            <a:off x="6635284" y="4079833"/>
            <a:ext cx="2694432" cy="400110"/>
          </a:xfrm>
          <a:prstGeom prst="rect">
            <a:avLst/>
          </a:prstGeom>
          <a:noFill/>
        </p:spPr>
        <p:txBody>
          <a:bodyPr wrap="square" rtlCol="0">
            <a:spAutoFit/>
          </a:bodyPr>
          <a:lstStyle/>
          <a:p>
            <a:r>
              <a:rPr lang="en-US" sz="2000" i="1" dirty="0" smtClean="0">
                <a:solidFill>
                  <a:schemeClr val="tx1">
                    <a:lumMod val="75000"/>
                    <a:lumOff val="25000"/>
                  </a:schemeClr>
                </a:solidFill>
              </a:rPr>
              <a:t>y=Yes</a:t>
            </a:r>
            <a:endParaRPr lang="en-US" sz="2000" i="1" dirty="0">
              <a:solidFill>
                <a:schemeClr val="tx1">
                  <a:lumMod val="75000"/>
                  <a:lumOff val="25000"/>
                </a:schemeClr>
              </a:solidFill>
            </a:endParaRPr>
          </a:p>
        </p:txBody>
      </p:sp>
      <p:sp>
        <p:nvSpPr>
          <p:cNvPr id="24" name="Oval Callout 23"/>
          <p:cNvSpPr/>
          <p:nvPr/>
        </p:nvSpPr>
        <p:spPr>
          <a:xfrm>
            <a:off x="8098324" y="5209352"/>
            <a:ext cx="2898860" cy="1125777"/>
          </a:xfrm>
          <a:prstGeom prst="wedgeEllipseCallout">
            <a:avLst>
              <a:gd name="adj1" fmla="val -105152"/>
              <a:gd name="adj2" fmla="val -106950"/>
            </a:avLst>
          </a:prstGeom>
          <a:solidFill>
            <a:srgbClr val="F9F9F9"/>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lumMod val="75000"/>
                    <a:lumOff val="25000"/>
                  </a:schemeClr>
                </a:solidFill>
              </a:rPr>
              <a:t>Bad Computer</a:t>
            </a:r>
            <a:endParaRPr lang="en-US" sz="2400" dirty="0">
              <a:solidFill>
                <a:schemeClr val="tx1">
                  <a:lumMod val="75000"/>
                  <a:lumOff val="25000"/>
                </a:schemeClr>
              </a:solidFill>
            </a:endParaRPr>
          </a:p>
        </p:txBody>
      </p:sp>
    </p:spTree>
    <p:extLst>
      <p:ext uri="{BB962C8B-B14F-4D97-AF65-F5344CB8AC3E}">
        <p14:creationId xmlns:p14="http://schemas.microsoft.com/office/powerpoint/2010/main" val="1146645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4"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what is the idea?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21</a:t>
            </a:fld>
            <a:endParaRPr lang="en-US"/>
          </a:p>
        </p:txBody>
      </p:sp>
      <p:sp>
        <p:nvSpPr>
          <p:cNvPr id="16" name="TextBox 15"/>
          <p:cNvSpPr txBox="1"/>
          <p:nvPr/>
        </p:nvSpPr>
        <p:spPr>
          <a:xfrm>
            <a:off x="755752" y="1219200"/>
            <a:ext cx="10904075" cy="2031325"/>
          </a:xfrm>
          <a:prstGeom prst="rect">
            <a:avLst/>
          </a:prstGeom>
          <a:noFill/>
        </p:spPr>
        <p:txBody>
          <a:bodyPr wrap="square" rtlCol="0">
            <a:spAutoFit/>
          </a:bodyPr>
          <a:lstStyle/>
          <a:p>
            <a:pPr marL="342900" indent="-342900">
              <a:spcAft>
                <a:spcPts val="1800"/>
              </a:spcAft>
              <a:buFont typeface="Arial" charset="0"/>
              <a:buChar char="•"/>
            </a:pPr>
            <a:r>
              <a:rPr lang="en-US" sz="2400" b="1" dirty="0" smtClean="0">
                <a:solidFill>
                  <a:schemeClr val="tx1">
                    <a:lumMod val="75000"/>
                    <a:lumOff val="25000"/>
                  </a:schemeClr>
                </a:solidFill>
              </a:rPr>
              <a:t>Loss Function: </a:t>
            </a:r>
            <a:r>
              <a:rPr lang="en-US" sz="2400" dirty="0" smtClean="0">
                <a:solidFill>
                  <a:schemeClr val="tx1">
                    <a:lumMod val="75000"/>
                    <a:lumOff val="25000"/>
                  </a:schemeClr>
                </a:solidFill>
              </a:rPr>
              <a:t>Takes all of these results and averages them and tells us how bad or good the computer or those weights  are. </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Telling the computer how </a:t>
            </a:r>
            <a:r>
              <a:rPr lang="en-US" sz="2400" b="1" dirty="0" smtClean="0">
                <a:solidFill>
                  <a:srgbClr val="FF0000"/>
                </a:solidFill>
                <a:latin typeface="Karla" charset="0"/>
                <a:ea typeface="Karla" charset="0"/>
                <a:cs typeface="Karla" charset="0"/>
              </a:rPr>
              <a:t>bad</a:t>
            </a:r>
            <a:r>
              <a:rPr lang="en-US" sz="2400" dirty="0" smtClean="0">
                <a:solidFill>
                  <a:schemeClr val="tx1">
                    <a:lumMod val="75000"/>
                    <a:lumOff val="25000"/>
                  </a:schemeClr>
                </a:solidFill>
                <a:latin typeface="Karla" charset="0"/>
                <a:ea typeface="Karla" charset="0"/>
                <a:cs typeface="Karla" charset="0"/>
              </a:rPr>
              <a:t> or </a:t>
            </a:r>
            <a:r>
              <a:rPr lang="en-US" sz="2400" b="1" dirty="0" smtClean="0">
                <a:solidFill>
                  <a:srgbClr val="00B050"/>
                </a:solidFill>
                <a:latin typeface="Karla" charset="0"/>
                <a:ea typeface="Karla" charset="0"/>
                <a:cs typeface="Karla" charset="0"/>
              </a:rPr>
              <a:t>good</a:t>
            </a:r>
            <a:r>
              <a:rPr lang="en-US" sz="2400" dirty="0" smtClean="0">
                <a:solidFill>
                  <a:schemeClr val="tx1">
                    <a:lumMod val="75000"/>
                    <a:lumOff val="25000"/>
                  </a:schemeClr>
                </a:solidFill>
                <a:latin typeface="Karla" charset="0"/>
                <a:ea typeface="Karla" charset="0"/>
                <a:cs typeface="Karla" charset="0"/>
              </a:rPr>
              <a:t> is, does not help.</a:t>
            </a:r>
          </a:p>
          <a:p>
            <a:pPr marL="342900" indent="-342900">
              <a:spcAft>
                <a:spcPts val="1800"/>
              </a:spcAft>
              <a:buFont typeface="Arial" charset="0"/>
              <a:buChar char="•"/>
            </a:pPr>
            <a:r>
              <a:rPr lang="en-US" sz="2400" dirty="0" smtClean="0">
                <a:solidFill>
                  <a:schemeClr val="tx1">
                    <a:lumMod val="75000"/>
                    <a:lumOff val="25000"/>
                  </a:schemeClr>
                </a:solidFill>
                <a:latin typeface="Karla" charset="0"/>
                <a:ea typeface="Karla" charset="0"/>
                <a:cs typeface="Karla" charset="0"/>
              </a:rPr>
              <a:t> You want to tell it how to change those weights so it gets better.  </a:t>
            </a:r>
          </a:p>
        </p:txBody>
      </p:sp>
      <mc:AlternateContent xmlns:mc="http://schemas.openxmlformats.org/markup-compatibility/2006" xmlns:a14="http://schemas.microsoft.com/office/drawing/2010/main">
        <mc:Choice Requires="a14">
          <p:sp>
            <p:nvSpPr>
              <p:cNvPr id="6" name="TextBox 5"/>
              <p:cNvSpPr txBox="1"/>
              <p:nvPr/>
            </p:nvSpPr>
            <p:spPr>
              <a:xfrm>
                <a:off x="926592" y="4391953"/>
                <a:ext cx="9387840" cy="1107996"/>
              </a:xfrm>
              <a:prstGeom prst="rect">
                <a:avLst/>
              </a:prstGeom>
              <a:noFill/>
            </p:spPr>
            <p:txBody>
              <a:bodyPr wrap="square" lIns="0" tIns="0" rIns="0" bIns="0" rtlCol="0">
                <a:spAutoFit/>
              </a:bodyPr>
              <a:lstStyle/>
              <a:p>
                <a:r>
                  <a:rPr lang="en-US" sz="2400" dirty="0" smtClean="0">
                    <a:solidFill>
                      <a:schemeClr val="tx1">
                        <a:lumMod val="75000"/>
                        <a:lumOff val="25000"/>
                      </a:schemeClr>
                    </a:solidFill>
                    <a:latin typeface="Karla" charset="0"/>
                    <a:ea typeface="Karla" charset="0"/>
                    <a:cs typeface="Karla" charset="0"/>
                  </a:rPr>
                  <a:t>Loss function: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2</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3</m:t>
                            </m:r>
                          </m:sub>
                        </m:sSub>
                        <m:r>
                          <a:rPr lang="en-US" sz="2400" b="0" i="1" smtClean="0">
                            <a:latin typeface="Cambria Math" charset="0"/>
                            <a:ea typeface="Karla" charset="0"/>
                            <a:cs typeface="Karla" charset="0"/>
                          </a:rPr>
                          <m:t>,</m:t>
                        </m:r>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4</m:t>
                            </m:r>
                          </m:sub>
                        </m:sSub>
                      </m:e>
                    </m:d>
                  </m:oMath>
                </a14:m>
                <a:endParaRPr lang="en-US" sz="2400" b="0" dirty="0" smtClean="0">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For now let’s only consider one weight, </a:t>
                </a:r>
                <a14:m>
                  <m:oMath xmlns:m="http://schemas.openxmlformats.org/officeDocument/2006/math">
                    <m:r>
                      <a:rPr lang="en-US" sz="2400" i="1" smtClean="0">
                        <a:latin typeface="Cambria Math" charset="0"/>
                        <a:ea typeface="Karla" charset="0"/>
                        <a:cs typeface="Karla" charset="0"/>
                      </a:rPr>
                      <m:t>ℒ</m:t>
                    </m:r>
                    <m:d>
                      <m:dPr>
                        <m:ctrlPr>
                          <a:rPr lang="en-US" sz="2400" b="0" i="1" smtClean="0">
                            <a:latin typeface="Cambria Math" charset="0"/>
                            <a:ea typeface="Karla" charset="0"/>
                            <a:cs typeface="Karla" charset="0"/>
                          </a:rPr>
                        </m:ctrlPr>
                      </m:dPr>
                      <m:e>
                        <m:sSub>
                          <m:sSubPr>
                            <m:ctrlPr>
                              <a:rPr lang="en-US" sz="2400" b="0" i="1" smtClean="0">
                                <a:latin typeface="Cambria Math" charset="0"/>
                                <a:ea typeface="Karla" charset="0"/>
                                <a:cs typeface="Karla" charset="0"/>
                              </a:rPr>
                            </m:ctrlPr>
                          </m:sSubPr>
                          <m:e>
                            <m:r>
                              <a:rPr lang="en-US" sz="2400" b="0" i="1" smtClean="0">
                                <a:latin typeface="Cambria Math" charset="0"/>
                                <a:ea typeface="Karla" charset="0"/>
                                <a:cs typeface="Karla" charset="0"/>
                              </a:rPr>
                              <m:t>𝑤</m:t>
                            </m:r>
                          </m:e>
                          <m:sub>
                            <m:r>
                              <a:rPr lang="en-US" sz="2400" b="0" i="1" smtClean="0">
                                <a:latin typeface="Cambria Math" charset="0"/>
                                <a:ea typeface="Karla" charset="0"/>
                                <a:cs typeface="Karla" charset="0"/>
                              </a:rPr>
                              <m:t>1</m:t>
                            </m:r>
                          </m:sub>
                        </m:sSub>
                      </m:e>
                    </m:d>
                  </m:oMath>
                </a14:m>
                <a:r>
                  <a:rPr lang="en-US" sz="2400" dirty="0" smtClean="0">
                    <a:latin typeface="Karla" charset="0"/>
                    <a:ea typeface="Karla" charset="0"/>
                    <a:cs typeface="Karla" charset="0"/>
                  </a:rPr>
                  <a:t> </a:t>
                </a:r>
                <a:endParaRPr lang="en-US" sz="2400" dirty="0">
                  <a:latin typeface="Karla" charset="0"/>
                  <a:ea typeface="Karla" charset="0"/>
                  <a:cs typeface="Karla"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926592" y="4391953"/>
                <a:ext cx="9387840" cy="1107996"/>
              </a:xfrm>
              <a:prstGeom prst="rect">
                <a:avLst/>
              </a:prstGeom>
              <a:blipFill rotWithShape="0">
                <a:blip r:embed="rId2"/>
                <a:stretch>
                  <a:fillRect l="-1948" t="-8242" b="-15934"/>
                </a:stretch>
              </a:blipFill>
            </p:spPr>
            <p:txBody>
              <a:bodyPr/>
              <a:lstStyle/>
              <a:p>
                <a:r>
                  <a:rPr lang="en-US">
                    <a:noFill/>
                  </a:rPr>
                  <a:t> </a:t>
                </a:r>
              </a:p>
            </p:txBody>
          </p:sp>
        </mc:Fallback>
      </mc:AlternateContent>
    </p:spTree>
    <p:extLst>
      <p:ext uri="{BB962C8B-B14F-4D97-AF65-F5344CB8AC3E}">
        <p14:creationId xmlns:p14="http://schemas.microsoft.com/office/powerpoint/2010/main" val="66892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22</a:t>
            </a:fld>
            <a:endParaRPr lang="en-US"/>
          </a:p>
        </p:txBody>
      </p:sp>
      <mc:AlternateContent xmlns:mc="http://schemas.openxmlformats.org/markup-compatibility/2006" xmlns:a14="http://schemas.microsoft.com/office/drawing/2010/main">
        <mc:Choice Requires="a14">
          <p:sp>
            <p:nvSpPr>
              <p:cNvPr id="8" name="Rectangle 7"/>
              <p:cNvSpPr/>
              <p:nvPr/>
            </p:nvSpPr>
            <p:spPr>
              <a:xfrm>
                <a:off x="731520" y="3931948"/>
                <a:ext cx="10582656" cy="2308324"/>
              </a:xfrm>
              <a:prstGeom prst="rect">
                <a:avLst/>
              </a:prstGeom>
            </p:spPr>
            <p:txBody>
              <a:bodyPr wrap="square">
                <a:spAutoFit/>
              </a:bodyPr>
              <a:lstStyle/>
              <a:p>
                <a:r>
                  <a:rPr lang="en-US" sz="2400" dirty="0" smtClean="0">
                    <a:solidFill>
                      <a:schemeClr val="tx1">
                        <a:lumMod val="75000"/>
                        <a:lumOff val="25000"/>
                      </a:schemeClr>
                    </a:solidFill>
                    <a:latin typeface="Karla" charset="0"/>
                    <a:ea typeface="Karla" charset="0"/>
                    <a:cs typeface="Karla" charset="0"/>
                  </a:rPr>
                  <a:t>To find the optimal point of a function </a:t>
                </a:r>
                <a14:m>
                  <m:oMath xmlns:m="http://schemas.openxmlformats.org/officeDocument/2006/math">
                    <m:r>
                      <a:rPr lang="en-US" sz="2400" b="0" i="1" smtClean="0">
                        <a:solidFill>
                          <a:schemeClr val="tx1">
                            <a:lumMod val="75000"/>
                            <a:lumOff val="25000"/>
                          </a:schemeClr>
                        </a:solidFill>
                        <a:latin typeface="Cambria Math" charset="0"/>
                        <a:ea typeface="Cambria Math" charset="0"/>
                        <a:cs typeface="Cambria Math" charset="0"/>
                      </a:rPr>
                      <m:t>ℒ</m:t>
                    </m:r>
                    <m:d>
                      <m:dPr>
                        <m:ctrlPr>
                          <a:rPr lang="en-US" sz="2400" b="0" i="1" smtClean="0">
                            <a:solidFill>
                              <a:schemeClr val="tx1">
                                <a:lumMod val="75000"/>
                                <a:lumOff val="25000"/>
                              </a:schemeClr>
                            </a:solidFill>
                            <a:latin typeface="Cambria Math" charset="0"/>
                            <a:ea typeface="Karla" charset="0"/>
                            <a:cs typeface="Karla" charset="0"/>
                          </a:rPr>
                        </m:ctrlPr>
                      </m:dPr>
                      <m:e>
                        <m:r>
                          <a:rPr lang="en-US" sz="2400" b="0" i="1" smtClean="0">
                            <a:solidFill>
                              <a:schemeClr val="tx1">
                                <a:lumMod val="75000"/>
                                <a:lumOff val="25000"/>
                              </a:schemeClr>
                            </a:solidFill>
                            <a:latin typeface="Cambria Math" charset="0"/>
                            <a:ea typeface="Cambria Math" charset="0"/>
                            <a:cs typeface="Cambria Math" charset="0"/>
                          </a:rPr>
                          <m:t>𝛽</m:t>
                        </m:r>
                      </m:e>
                    </m:d>
                  </m:oMath>
                </a14:m>
                <a:endParaRPr lang="en-US" sz="2400" b="0" dirty="0" smtClean="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smtClean="0">
                  <a:solidFill>
                    <a:schemeClr val="tx1">
                      <a:lumMod val="75000"/>
                      <a:lumOff val="25000"/>
                    </a:schemeClr>
                  </a:solidFill>
                  <a:latin typeface="Karla" charset="0"/>
                  <a:ea typeface="Karla" charset="0"/>
                  <a:cs typeface="Karla" charset="0"/>
                </a:endParaRPr>
              </a:p>
              <a:p>
                <a:r>
                  <a:rPr lang="en-US" sz="2400" dirty="0" smtClean="0">
                    <a:solidFill>
                      <a:schemeClr val="tx1">
                        <a:lumMod val="75000"/>
                        <a:lumOff val="25000"/>
                      </a:schemeClr>
                    </a:solidFill>
                    <a:latin typeface="Karla" charset="0"/>
                    <a:ea typeface="Karla" charset="0"/>
                    <a:cs typeface="Karla" charset="0"/>
                  </a:rPr>
                  <a:t>And find the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𝛽</m:t>
                    </m:r>
                  </m:oMath>
                </a14:m>
                <a:r>
                  <a:rPr lang="en-US" sz="2400" dirty="0" smtClean="0">
                    <a:solidFill>
                      <a:schemeClr val="tx1">
                        <a:lumMod val="75000"/>
                        <a:lumOff val="25000"/>
                      </a:schemeClr>
                    </a:solidFill>
                    <a:latin typeface="Karla" charset="0"/>
                    <a:ea typeface="Karla" charset="0"/>
                    <a:cs typeface="Karla" charset="0"/>
                  </a:rPr>
                  <a:t> that satisfies that equation. Sometimes there is no explicit solution for that.  </a:t>
                </a:r>
              </a:p>
            </p:txBody>
          </p:sp>
        </mc:Choice>
        <mc:Fallback xmlns="">
          <p:sp>
            <p:nvSpPr>
              <p:cNvPr id="8" name="Rectangle 7"/>
              <p:cNvSpPr>
                <a:spLocks noRot="1" noChangeAspect="1" noMove="1" noResize="1" noEditPoints="1" noAdjustHandles="1" noChangeArrowheads="1" noChangeShapeType="1" noTextEdit="1"/>
              </p:cNvSpPr>
              <p:nvPr/>
            </p:nvSpPr>
            <p:spPr>
              <a:xfrm>
                <a:off x="731520" y="3931948"/>
                <a:ext cx="10582656" cy="2308324"/>
              </a:xfrm>
              <a:prstGeom prst="rect">
                <a:avLst/>
              </a:prstGeom>
              <a:blipFill rotWithShape="0">
                <a:blip r:embed="rId3"/>
                <a:stretch>
                  <a:fillRect l="-864" t="-2111" r="-346" b="-5013"/>
                </a:stretch>
              </a:blipFill>
            </p:spPr>
            <p:txBody>
              <a:bodyPr/>
              <a:lstStyle/>
              <a:p>
                <a:r>
                  <a:rPr lang="en-US">
                    <a:noFill/>
                  </a:rPr>
                  <a:t> </a:t>
                </a:r>
              </a:p>
            </p:txBody>
          </p:sp>
        </mc:Fallback>
      </mc:AlternateContent>
      <p:pic>
        <p:nvPicPr>
          <p:cNvPr id="10" name="Picture 9"/>
          <p:cNvPicPr>
            <a:picLocks noChangeAspect="1"/>
          </p:cNvPicPr>
          <p:nvPr/>
        </p:nvPicPr>
        <p:blipFill>
          <a:blip r:embed="rId4"/>
          <a:stretch>
            <a:fillRect/>
          </a:stretch>
        </p:blipFill>
        <p:spPr>
          <a:xfrm>
            <a:off x="5727177" y="4608836"/>
            <a:ext cx="1384300" cy="711200"/>
          </a:xfrm>
          <a:prstGeom prst="rect">
            <a:avLst/>
          </a:prstGeom>
        </p:spPr>
      </p:pic>
    </p:spTree>
    <p:extLst>
      <p:ext uri="{BB962C8B-B14F-4D97-AF65-F5344CB8AC3E}">
        <p14:creationId xmlns:p14="http://schemas.microsoft.com/office/powerpoint/2010/main" val="6308986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23</a:t>
            </a:fld>
            <a:endParaRPr lang="en-US"/>
          </a:p>
        </p:txBody>
      </p:sp>
      <p:sp>
        <p:nvSpPr>
          <p:cNvPr id="8" name="Rectangle 7"/>
          <p:cNvSpPr/>
          <p:nvPr/>
        </p:nvSpPr>
        <p:spPr>
          <a:xfrm>
            <a:off x="742513" y="3867863"/>
            <a:ext cx="10582656" cy="2616101"/>
          </a:xfrm>
          <a:prstGeom prst="rect">
            <a:avLst/>
          </a:prstGeom>
        </p:spPr>
        <p:txBody>
          <a:bodyPr wrap="square">
            <a:spAutoFit/>
          </a:bodyPr>
          <a:lstStyle/>
          <a:p>
            <a:pPr>
              <a:spcAft>
                <a:spcPts val="600"/>
              </a:spcAft>
            </a:pPr>
            <a:r>
              <a:rPr lang="en-US" sz="2400" dirty="0" smtClean="0">
                <a:solidFill>
                  <a:schemeClr val="tx1">
                    <a:lumMod val="75000"/>
                    <a:lumOff val="25000"/>
                  </a:schemeClr>
                </a:solidFill>
                <a:latin typeface="Karla" charset="0"/>
                <a:ea typeface="Karla" charset="0"/>
                <a:cs typeface="Karla" charset="0"/>
              </a:rPr>
              <a:t>A more flexible method is</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Start from any point</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Estimate </a:t>
            </a:r>
            <a:r>
              <a:rPr lang="en-US" sz="2400" dirty="0" smtClean="0">
                <a:solidFill>
                  <a:schemeClr val="tx1">
                    <a:lumMod val="75000"/>
                    <a:lumOff val="25000"/>
                  </a:schemeClr>
                </a:solidFill>
                <a:latin typeface="Karla" charset="0"/>
                <a:ea typeface="Karla" charset="0"/>
                <a:cs typeface="Karla" charset="0"/>
              </a:rPr>
              <a:t>which </a:t>
            </a:r>
            <a:r>
              <a:rPr lang="en-US" sz="2400" dirty="0" smtClean="0">
                <a:solidFill>
                  <a:schemeClr val="tx1">
                    <a:lumMod val="75000"/>
                    <a:lumOff val="25000"/>
                  </a:schemeClr>
                </a:solidFill>
                <a:latin typeface="Karla" charset="0"/>
                <a:ea typeface="Karla" charset="0"/>
                <a:cs typeface="Karla" charset="0"/>
              </a:rPr>
              <a:t>direction to go to reduce the loss (left or right)</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Specifically if you can calculate the slope of the function at this point</a:t>
            </a:r>
          </a:p>
          <a:p>
            <a:pPr marL="342900" indent="-342900">
              <a:spcAft>
                <a:spcPts val="600"/>
              </a:spcAft>
              <a:buFont typeface="Arial" charset="0"/>
              <a:buChar char="•"/>
            </a:pPr>
            <a:r>
              <a:rPr lang="en-US" sz="2400" dirty="0" smtClean="0">
                <a:solidFill>
                  <a:schemeClr val="tx1">
                    <a:lumMod val="75000"/>
                    <a:lumOff val="25000"/>
                  </a:schemeClr>
                </a:solidFill>
                <a:latin typeface="Karla" charset="0"/>
                <a:ea typeface="Karla" charset="0"/>
                <a:cs typeface="Karla" charset="0"/>
              </a:rPr>
              <a:t>Shift to the right if slope is negative or shift to the left if slope is positive</a:t>
            </a:r>
          </a:p>
        </p:txBody>
      </p:sp>
      <p:sp>
        <p:nvSpPr>
          <p:cNvPr id="3" name="Oval 2"/>
          <p:cNvSpPr/>
          <p:nvPr/>
        </p:nvSpPr>
        <p:spPr>
          <a:xfrm>
            <a:off x="5644896" y="2121408"/>
            <a:ext cx="91440" cy="9144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4" name="Group 13"/>
          <p:cNvGrpSpPr/>
          <p:nvPr/>
        </p:nvGrpSpPr>
        <p:grpSpPr>
          <a:xfrm>
            <a:off x="5370576" y="2157984"/>
            <a:ext cx="663265" cy="12192"/>
            <a:chOff x="5370576" y="2157984"/>
            <a:chExt cx="663265" cy="12192"/>
          </a:xfrm>
        </p:grpSpPr>
        <p:cxnSp>
          <p:nvCxnSpPr>
            <p:cNvPr id="7" name="Straight Arrow Connector 6"/>
            <p:cNvCxnSpPr/>
            <p:nvPr/>
          </p:nvCxnSpPr>
          <p:spPr>
            <a:xfrm flipV="1">
              <a:off x="5759521" y="2157984"/>
              <a:ext cx="274320" cy="11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H="1">
              <a:off x="5370576" y="2170176"/>
              <a:ext cx="27432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cxnSp>
        <p:nvCxnSpPr>
          <p:cNvPr id="16" name="Straight Connector 15"/>
          <p:cNvCxnSpPr/>
          <p:nvPr/>
        </p:nvCxnSpPr>
        <p:spPr>
          <a:xfrm flipH="1" flipV="1">
            <a:off x="4986528" y="1048512"/>
            <a:ext cx="1499616" cy="2267712"/>
          </a:xfrm>
          <a:prstGeom prst="line">
            <a:avLst/>
          </a:prstGeom>
          <a:ln>
            <a:solidFill>
              <a:schemeClr val="accent2">
                <a:alpha val="72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12113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par>
                                <p:cTn id="25" presetID="42" presetClass="path" presetSubtype="0" accel="50000" decel="50000" fill="hold" grpId="1" nodeType="withEffect">
                                  <p:stCondLst>
                                    <p:cond delay="0"/>
                                  </p:stCondLst>
                                  <p:childTnLst>
                                    <p:animMotion origin="layout" path="M 3.33333E-6 -2.22222E-6 L 0.0263 0.07153 " pathEditMode="relative" rAng="0" ptsTypes="AA">
                                      <p:cBhvr>
                                        <p:cTn id="26" dur="2000" fill="hold"/>
                                        <p:tgtEl>
                                          <p:spTgt spid="3"/>
                                        </p:tgtEl>
                                        <p:attrNameLst>
                                          <p:attrName>ppt_x</p:attrName>
                                          <p:attrName>ppt_y</p:attrName>
                                        </p:attrNameLst>
                                      </p:cBhvr>
                                      <p:rCtr x="1315" y="3565"/>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16"/>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grpId="2" nodeType="clickEffect">
                                  <p:stCondLst>
                                    <p:cond delay="0"/>
                                  </p:stCondLst>
                                  <p:childTnLst>
                                    <p:animMotion origin="layout" path="M 0.0263 0.07153 L 0.0526 0.14676 " pathEditMode="relative" rAng="0" ptsTypes="AA">
                                      <p:cBhvr>
                                        <p:cTn id="36" dur="2000" fill="hold"/>
                                        <p:tgtEl>
                                          <p:spTgt spid="3"/>
                                        </p:tgtEl>
                                        <p:attrNameLst>
                                          <p:attrName>ppt_x</p:attrName>
                                          <p:attrName>ppt_y</p:attrName>
                                        </p:attrNameLst>
                                      </p:cBhvr>
                                      <p:rCtr x="1354" y="3750"/>
                                    </p:animMotion>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3" nodeType="clickEffect">
                                  <p:stCondLst>
                                    <p:cond delay="0"/>
                                  </p:stCondLst>
                                  <p:childTnLst>
                                    <p:animMotion origin="layout" path="M 0.0526 0.14676 L 0.06536 0.15625 " pathEditMode="relative" rAng="0" ptsTypes="AA">
                                      <p:cBhvr>
                                        <p:cTn id="40" dur="2000" fill="hold"/>
                                        <p:tgtEl>
                                          <p:spTgt spid="3"/>
                                        </p:tgtEl>
                                        <p:attrNameLst>
                                          <p:attrName>ppt_x</p:attrName>
                                          <p:attrName>ppt_y</p:attrName>
                                        </p:attrNameLst>
                                      </p:cBhvr>
                                      <p:rCtr x="677" y="53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3" grpId="3"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the Loss function</a:t>
            </a:r>
            <a:endParaRPr lang="en-US" dirty="0"/>
          </a:p>
        </p:txBody>
      </p:sp>
      <p:sp>
        <p:nvSpPr>
          <p:cNvPr id="5" name="Content Placeholder 4"/>
          <p:cNvSpPr>
            <a:spLocks noGrp="1"/>
          </p:cNvSpPr>
          <p:nvPr>
            <p:ph idx="1"/>
          </p:nvPr>
        </p:nvSpPr>
        <p:spPr>
          <a:xfrm>
            <a:off x="932496" y="1581160"/>
            <a:ext cx="10327008" cy="2111143"/>
          </a:xfrm>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24</a:t>
            </a:fld>
            <a:endParaRPr lang="en-US"/>
          </a:p>
        </p:txBody>
      </p:sp>
    </p:spTree>
    <p:extLst>
      <p:ext uri="{BB962C8B-B14F-4D97-AF65-F5344CB8AC3E}">
        <p14:creationId xmlns:p14="http://schemas.microsoft.com/office/powerpoint/2010/main" val="21023319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a:t>
            </a:r>
          </a:p>
          <a:p>
            <a:endParaRPr lang="en-US" sz="2400" dirty="0"/>
          </a:p>
          <a:p>
            <a:r>
              <a:rPr lang="en-US" sz="2400" b="1" dirty="0" smtClean="0"/>
              <a:t>Question</a:t>
            </a:r>
            <a:r>
              <a:rPr lang="en-US" sz="2400" dirty="0" smtClean="0"/>
              <a:t>: How do we generalize this to more than one predictor?</a:t>
            </a:r>
          </a:p>
          <a:p>
            <a:endParaRPr lang="en-US" sz="2400" dirty="0"/>
          </a:p>
          <a:p>
            <a:r>
              <a:rPr lang="en-US" sz="2400" i="1" dirty="0" smtClean="0">
                <a:solidFill>
                  <a:schemeClr val="tx1">
                    <a:lumMod val="75000"/>
                    <a:lumOff val="25000"/>
                  </a:schemeClr>
                </a:solidFill>
                <a:latin typeface="Karla" charset="0"/>
                <a:ea typeface="Karla" charset="0"/>
                <a:cs typeface="Karla" charset="0"/>
              </a:rPr>
              <a:t>You </a:t>
            </a:r>
            <a:r>
              <a:rPr lang="en-US" sz="2400" i="1" dirty="0">
                <a:solidFill>
                  <a:schemeClr val="tx1">
                    <a:lumMod val="75000"/>
                    <a:lumOff val="25000"/>
                  </a:schemeClr>
                </a:solidFill>
                <a:latin typeface="Karla" charset="0"/>
                <a:ea typeface="Karla" charset="0"/>
                <a:cs typeface="Karla" charset="0"/>
              </a:rPr>
              <a:t>want to tell it how to change those weights so it gets better.  </a:t>
            </a:r>
          </a:p>
          <a:p>
            <a:endParaRPr lang="en-US" sz="2400" dirty="0" smtClean="0"/>
          </a:p>
          <a:p>
            <a:r>
              <a:rPr lang="en-US" sz="2400" b="1" dirty="0" smtClean="0"/>
              <a:t>Question: </a:t>
            </a:r>
            <a:r>
              <a:rPr lang="en-US" sz="2400" b="1" dirty="0"/>
              <a:t> </a:t>
            </a:r>
            <a:r>
              <a:rPr lang="en-US" sz="2400" dirty="0" smtClean="0"/>
              <a:t>What do you think is a good approach for telling the model how to change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25</a:t>
            </a:fld>
            <a:endParaRPr lang="en-US"/>
          </a:p>
        </p:txBody>
      </p:sp>
    </p:spTree>
    <p:extLst>
      <p:ext uri="{BB962C8B-B14F-4D97-AF65-F5344CB8AC3E}">
        <p14:creationId xmlns:p14="http://schemas.microsoft.com/office/powerpoint/2010/main" val="58034221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Minimization of the Loss Function	</a:t>
            </a:r>
            <a:endParaRPr lang="en-US" dirty="0"/>
          </a:p>
        </p:txBody>
      </p:sp>
      <p:sp>
        <p:nvSpPr>
          <p:cNvPr id="3" name="Content Placeholder 2"/>
          <p:cNvSpPr>
            <a:spLocks noGrp="1"/>
          </p:cNvSpPr>
          <p:nvPr>
            <p:ph idx="1"/>
          </p:nvPr>
        </p:nvSpPr>
        <p:spPr>
          <a:xfrm>
            <a:off x="833415" y="1177758"/>
            <a:ext cx="11494052" cy="2111143"/>
          </a:xfrm>
        </p:spPr>
        <p:txBody>
          <a:bodyPr/>
          <a:lstStyle/>
          <a:p>
            <a:r>
              <a:rPr lang="en-US" sz="2400" dirty="0" smtClean="0"/>
              <a:t>If the step is proportional to the slope then you avoid overshooting the minimum. </a:t>
            </a:r>
          </a:p>
          <a:p>
            <a:endParaRPr lang="en-US" sz="2400" dirty="0" smtClean="0"/>
          </a:p>
          <a:p>
            <a:r>
              <a:rPr lang="en-US" sz="2400" b="1" dirty="0" smtClean="0"/>
              <a:t>Question</a:t>
            </a:r>
            <a:r>
              <a:rPr lang="en-US" sz="2400" dirty="0" smtClean="0"/>
              <a:t>: What is the mathematical function that describes the slope? </a:t>
            </a:r>
            <a:r>
              <a:rPr lang="en-US" sz="2400" b="1" dirty="0" smtClean="0">
                <a:solidFill>
                  <a:srgbClr val="C00000"/>
                </a:solidFill>
              </a:rPr>
              <a:t>Derivative</a:t>
            </a:r>
            <a:endParaRPr lang="en-US" sz="2400" dirty="0"/>
          </a:p>
          <a:p>
            <a:r>
              <a:rPr lang="en-US" sz="2400" b="1" dirty="0" smtClean="0"/>
              <a:t>Question</a:t>
            </a:r>
            <a:r>
              <a:rPr lang="en-US" sz="2400" dirty="0" smtClean="0"/>
              <a:t>: How do we generalize this to more than one predictor?</a:t>
            </a:r>
          </a:p>
          <a:p>
            <a:r>
              <a:rPr lang="en-US" sz="2400" b="1" dirty="0" smtClean="0">
                <a:solidFill>
                  <a:srgbClr val="C00000"/>
                </a:solidFill>
              </a:rPr>
              <a:t>Take the derivative for each coefficient and solve a set of equations</a:t>
            </a:r>
            <a:endParaRPr lang="en-US" sz="2400" dirty="0"/>
          </a:p>
          <a:p>
            <a:r>
              <a:rPr lang="en-US" sz="2400" i="1" dirty="0" smtClean="0">
                <a:solidFill>
                  <a:schemeClr val="tx1">
                    <a:lumMod val="75000"/>
                    <a:lumOff val="25000"/>
                  </a:schemeClr>
                </a:solidFill>
                <a:latin typeface="Karla" charset="0"/>
                <a:ea typeface="Karla" charset="0"/>
                <a:cs typeface="Karla" charset="0"/>
              </a:rPr>
              <a:t>You </a:t>
            </a:r>
            <a:r>
              <a:rPr lang="en-US" sz="2400" i="1" dirty="0">
                <a:solidFill>
                  <a:schemeClr val="tx1">
                    <a:lumMod val="75000"/>
                    <a:lumOff val="25000"/>
                  </a:schemeClr>
                </a:solidFill>
                <a:latin typeface="Karla" charset="0"/>
                <a:ea typeface="Karla" charset="0"/>
                <a:cs typeface="Karla" charset="0"/>
              </a:rPr>
              <a:t>want to tell it how to change those weights so it gets better.  </a:t>
            </a:r>
          </a:p>
          <a:p>
            <a:endParaRPr lang="en-US" sz="2400" dirty="0" smtClean="0"/>
          </a:p>
          <a:p>
            <a:r>
              <a:rPr lang="en-US" sz="2400" b="1" dirty="0" smtClean="0"/>
              <a:t>Question: </a:t>
            </a:r>
            <a:r>
              <a:rPr lang="en-US" sz="2400" b="1" dirty="0"/>
              <a:t> </a:t>
            </a:r>
            <a:r>
              <a:rPr lang="en-US" sz="2400" dirty="0" smtClean="0"/>
              <a:t>What do you think is a good approach for telling the model how to change to become better? </a:t>
            </a:r>
          </a:p>
        </p:txBody>
      </p:sp>
      <p:sp>
        <p:nvSpPr>
          <p:cNvPr id="4" name="Slide Number Placeholder 3"/>
          <p:cNvSpPr>
            <a:spLocks noGrp="1"/>
          </p:cNvSpPr>
          <p:nvPr>
            <p:ph type="sldNum" sz="quarter" idx="12"/>
          </p:nvPr>
        </p:nvSpPr>
        <p:spPr/>
        <p:txBody>
          <a:bodyPr/>
          <a:lstStyle/>
          <a:p>
            <a:fld id="{74FD6AAA-7C75-FB4B-8EA1-06B22787237D}" type="slidenum">
              <a:rPr lang="en-US" smtClean="0"/>
              <a:t>26</a:t>
            </a:fld>
            <a:endParaRPr lang="en-US"/>
          </a:p>
        </p:txBody>
      </p:sp>
    </p:spTree>
    <p:extLst>
      <p:ext uri="{BB962C8B-B14F-4D97-AF65-F5344CB8AC3E}">
        <p14:creationId xmlns:p14="http://schemas.microsoft.com/office/powerpoint/2010/main" val="9110582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play the Pavlos game</a:t>
            </a:r>
            <a:endParaRPr lang="en-US" dirty="0"/>
          </a:p>
        </p:txBody>
      </p:sp>
      <p:sp>
        <p:nvSpPr>
          <p:cNvPr id="3" name="Content Placeholder 2"/>
          <p:cNvSpPr>
            <a:spLocks noGrp="1"/>
          </p:cNvSpPr>
          <p:nvPr>
            <p:ph idx="1"/>
          </p:nvPr>
        </p:nvSpPr>
        <p:spPr>
          <a:xfrm>
            <a:off x="833415" y="1177758"/>
            <a:ext cx="10596585" cy="1379175"/>
          </a:xfrm>
        </p:spPr>
        <p:txBody>
          <a:bodyPr/>
          <a:lstStyle/>
          <a:p>
            <a:r>
              <a:rPr lang="en-US" sz="2400" dirty="0" smtClean="0"/>
              <a:t>We know that we want to go in the opposite direction of the derivative and we know we want to be making step proportionally to the derivative. </a:t>
            </a:r>
          </a:p>
          <a:p>
            <a:endParaRPr lang="en-US" sz="2400" dirty="0"/>
          </a:p>
          <a:p>
            <a:r>
              <a:rPr lang="en-US" sz="2400" dirty="0" smtClean="0"/>
              <a:t>Making a step means:</a:t>
            </a:r>
          </a:p>
          <a:p>
            <a:endParaRPr lang="en-US" sz="2400" dirty="0"/>
          </a:p>
          <a:p>
            <a:endParaRPr lang="en-US" sz="2400" dirty="0" smtClean="0"/>
          </a:p>
          <a:p>
            <a:endParaRPr lang="en-US" sz="2400" dirty="0" smtClean="0"/>
          </a:p>
        </p:txBody>
      </p:sp>
      <p:sp>
        <p:nvSpPr>
          <p:cNvPr id="4" name="Slide Number Placeholder 3"/>
          <p:cNvSpPr>
            <a:spLocks noGrp="1"/>
          </p:cNvSpPr>
          <p:nvPr>
            <p:ph type="sldNum" sz="quarter" idx="12"/>
          </p:nvPr>
        </p:nvSpPr>
        <p:spPr/>
        <p:txBody>
          <a:bodyPr/>
          <a:lstStyle/>
          <a:p>
            <a:fld id="{74FD6AAA-7C75-FB4B-8EA1-06B22787237D}" type="slidenum">
              <a:rPr lang="en-US" smtClean="0"/>
              <a:t>27</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5078789" y="2899124"/>
                <a:ext cx="2105833" cy="3758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5078789" y="2899124"/>
                <a:ext cx="2105833" cy="375872"/>
              </a:xfrm>
              <a:prstGeom prst="rect">
                <a:avLst/>
              </a:prstGeom>
              <a:blipFill rotWithShape="0">
                <a:blip r:embed="rId2"/>
                <a:stretch>
                  <a:fillRect l="-1445" t="-3279" r="-2312" b="-6557"/>
                </a:stretch>
              </a:blipFill>
            </p:spPr>
            <p:txBody>
              <a:bodyPr/>
              <a:lstStyle/>
              <a:p>
                <a:r>
                  <a:rPr lang="en-US">
                    <a:noFill/>
                  </a:rPr>
                  <a:t> </a:t>
                </a:r>
              </a:p>
            </p:txBody>
          </p:sp>
        </mc:Fallback>
      </mc:AlternateContent>
      <p:grpSp>
        <p:nvGrpSpPr>
          <p:cNvPr id="8" name="Group 7"/>
          <p:cNvGrpSpPr/>
          <p:nvPr/>
        </p:nvGrpSpPr>
        <p:grpSpPr>
          <a:xfrm>
            <a:off x="833415" y="3649313"/>
            <a:ext cx="10596585" cy="1379175"/>
            <a:chOff x="833415" y="3649313"/>
            <a:chExt cx="10596585" cy="1379175"/>
          </a:xfrm>
        </p:grpSpPr>
        <p:sp>
          <p:nvSpPr>
            <p:cNvPr id="6" name="Content Placeholder 2"/>
            <p:cNvSpPr txBox="1">
              <a:spLocks/>
            </p:cNvSpPr>
            <p:nvPr/>
          </p:nvSpPr>
          <p:spPr>
            <a:xfrm>
              <a:off x="833415" y="3649313"/>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Inversely proportional to the derivative means:   </a:t>
              </a:r>
            </a:p>
            <a:p>
              <a:endParaRPr lang="en-US" sz="2400" dirty="0" smtClean="0"/>
            </a:p>
            <a:p>
              <a:endParaRPr lang="en-US" sz="2400" dirty="0" smtClean="0"/>
            </a:p>
            <a:p>
              <a:endParaRPr lang="en-US" sz="2400" dirty="0" smtClean="0"/>
            </a:p>
          </p:txBody>
        </p:sp>
        <mc:AlternateContent xmlns:mc="http://schemas.openxmlformats.org/markup-compatibility/2006" xmlns:a14="http://schemas.microsoft.com/office/drawing/2010/main">
          <mc:Choice Requires="a14">
            <p:sp>
              <p:nvSpPr>
                <p:cNvPr id="7" name="TextBox 6"/>
                <p:cNvSpPr txBox="1"/>
                <p:nvPr/>
              </p:nvSpPr>
              <p:spPr>
                <a:xfrm>
                  <a:off x="4848189" y="4139556"/>
                  <a:ext cx="2804101"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𝑛𝑒𝑤</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𝑜𝑙𝑑</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4848189" y="4139556"/>
                  <a:ext cx="2804101" cy="701218"/>
                </a:xfrm>
                <a:prstGeom prst="rect">
                  <a:avLst/>
                </a:prstGeom>
                <a:blipFill rotWithShape="0">
                  <a:blip r:embed="rId3"/>
                  <a:stretch>
                    <a:fillRect/>
                  </a:stretch>
                </a:blipFill>
              </p:spPr>
              <p:txBody>
                <a:bodyPr/>
                <a:lstStyle/>
                <a:p>
                  <a:r>
                    <a:rPr lang="en-US">
                      <a:noFill/>
                    </a:rPr>
                    <a:t> </a:t>
                  </a:r>
                </a:p>
              </p:txBody>
            </p:sp>
          </mc:Fallback>
        </mc:AlternateContent>
      </p:grpSp>
      <p:sp>
        <p:nvSpPr>
          <p:cNvPr id="38" name="Content Placeholder 2"/>
          <p:cNvSpPr txBox="1">
            <a:spLocks/>
          </p:cNvSpPr>
          <p:nvPr/>
        </p:nvSpPr>
        <p:spPr>
          <a:xfrm>
            <a:off x="951946" y="5133502"/>
            <a:ext cx="10596585" cy="137917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smtClean="0"/>
              <a:t>Change to more conventional notation:</a:t>
            </a:r>
          </a:p>
        </p:txBody>
      </p:sp>
      <mc:AlternateContent xmlns:mc="http://schemas.openxmlformats.org/markup-compatibility/2006" xmlns:a14="http://schemas.microsoft.com/office/drawing/2010/main">
        <mc:Choice Requires="a14">
          <p:sp>
            <p:nvSpPr>
              <p:cNvPr id="39" name="TextBox 38"/>
              <p:cNvSpPr txBox="1"/>
              <p:nvPr/>
            </p:nvSpPr>
            <p:spPr>
              <a:xfrm>
                <a:off x="6645857" y="4945788"/>
                <a:ext cx="2821093" cy="7012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sSup>
                            <m:sSupPr>
                              <m:ctrlPr>
                                <a:rPr lang="en-US" sz="2400" b="0" i="1" smtClean="0">
                                  <a:latin typeface="Cambria Math" charset="0"/>
                                </a:rPr>
                              </m:ctrlPr>
                            </m:sSupPr>
                            <m:e>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+1)</m:t>
                              </m:r>
                            </m:sup>
                          </m:sSup>
                          <m:r>
                            <a:rPr lang="en-US" sz="2400" b="0" i="1" smtClean="0">
                              <a:latin typeface="Cambria Math" charset="0"/>
                            </a:rPr>
                            <m:t>=</m:t>
                          </m:r>
                          <m:r>
                            <a:rPr lang="en-US" sz="2400" b="0" i="1" smtClean="0">
                              <a:latin typeface="Cambria Math" charset="0"/>
                            </a:rPr>
                            <m:t>𝑤</m:t>
                          </m:r>
                        </m:e>
                        <m:sup>
                          <m:r>
                            <a:rPr lang="en-US" sz="2400" b="0" i="1" smtClean="0">
                              <a:latin typeface="Cambria Math" charset="0"/>
                            </a:rPr>
                            <m:t>(</m:t>
                          </m:r>
                          <m:r>
                            <a:rPr lang="en-US" sz="2400" b="0" i="1" smtClean="0">
                              <a:latin typeface="Cambria Math" charset="0"/>
                            </a:rPr>
                            <m:t>𝑖</m:t>
                          </m:r>
                          <m:r>
                            <a:rPr lang="en-US" sz="2400" b="0" i="1" smtClean="0">
                              <a:latin typeface="Cambria Math" charset="0"/>
                            </a:rPr>
                            <m:t>)</m:t>
                          </m:r>
                        </m:sup>
                      </m:sSup>
                      <m:r>
                        <a:rPr lang="en-US" sz="2400" b="0" i="1" smtClean="0">
                          <a:latin typeface="Cambria Math" charset="0"/>
                        </a:rPr>
                        <m:t>−</m:t>
                      </m:r>
                      <m:r>
                        <a:rPr lang="en-US" sz="2400" b="0" i="1" smtClean="0">
                          <a:latin typeface="Cambria Math" charset="0"/>
                        </a:rPr>
                        <m:t>𝜆</m:t>
                      </m:r>
                      <m:f>
                        <m:fPr>
                          <m:ctrlPr>
                            <a:rPr lang="mr-IN" sz="2400" b="0" i="1" smtClean="0">
                              <a:latin typeface="Cambria Math" charset="0"/>
                            </a:rPr>
                          </m:ctrlPr>
                        </m:fPr>
                        <m:num>
                          <m:r>
                            <a:rPr lang="en-US" sz="2400" b="0" i="1" smtClean="0">
                              <a:latin typeface="Cambria Math" charset="0"/>
                            </a:rPr>
                            <m:t>𝑑</m:t>
                          </m:r>
                          <m:r>
                            <a:rPr lang="en-US" sz="2400" b="0" i="1" smtClean="0">
                              <a:latin typeface="Cambria Math" charset="0"/>
                              <a:ea typeface="Cambria Math" charset="0"/>
                              <a:cs typeface="Cambria Math" charset="0"/>
                            </a:rPr>
                            <m:t>ℒ</m:t>
                          </m:r>
                        </m:num>
                        <m:den>
                          <m:r>
                            <a:rPr lang="en-US" sz="2400" b="0" i="1" smtClean="0">
                              <a:latin typeface="Cambria Math" charset="0"/>
                            </a:rPr>
                            <m:t>𝑑𝑤</m:t>
                          </m:r>
                        </m:den>
                      </m:f>
                    </m:oMath>
                  </m:oMathPara>
                </a14:m>
                <a:endParaRPr lang="en-US" dirty="0"/>
              </a:p>
            </p:txBody>
          </p:sp>
        </mc:Choice>
        <mc:Fallback xmlns="">
          <p:sp>
            <p:nvSpPr>
              <p:cNvPr id="39" name="TextBox 38"/>
              <p:cNvSpPr txBox="1">
                <a:spLocks noRot="1" noChangeAspect="1" noMove="1" noResize="1" noEditPoints="1" noAdjustHandles="1" noChangeArrowheads="1" noChangeShapeType="1" noTextEdit="1"/>
              </p:cNvSpPr>
              <p:nvPr/>
            </p:nvSpPr>
            <p:spPr>
              <a:xfrm>
                <a:off x="6645857" y="4945788"/>
                <a:ext cx="2821093" cy="701218"/>
              </a:xfrm>
              <a:prstGeom prst="rect">
                <a:avLst/>
              </a:prstGeom>
              <a:blipFill rotWithShape="0">
                <a:blip r:embed="rId4"/>
                <a:stretch>
                  <a:fillRect/>
                </a:stretch>
              </a:blipFill>
            </p:spPr>
            <p:txBody>
              <a:bodyPr/>
              <a:lstStyle/>
              <a:p>
                <a:r>
                  <a:rPr lang="en-US">
                    <a:noFill/>
                  </a:rPr>
                  <a:t> </a:t>
                </a:r>
              </a:p>
            </p:txBody>
          </p:sp>
        </mc:Fallback>
      </mc:AlternateContent>
      <p:sp>
        <p:nvSpPr>
          <p:cNvPr id="40" name="Oval Callout 39"/>
          <p:cNvSpPr/>
          <p:nvPr/>
        </p:nvSpPr>
        <p:spPr>
          <a:xfrm>
            <a:off x="8552550" y="2947760"/>
            <a:ext cx="1828800" cy="1403105"/>
          </a:xfrm>
          <a:prstGeom prst="wedgeEllipseCallout">
            <a:avLst>
              <a:gd name="adj1" fmla="val -33796"/>
              <a:gd name="adj2" fmla="val 101119"/>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Learning Rate</a:t>
            </a:r>
            <a:endParaRPr lang="en-US" dirty="0">
              <a:solidFill>
                <a:schemeClr val="tx1">
                  <a:lumMod val="75000"/>
                  <a:lumOff val="25000"/>
                </a:schemeClr>
              </a:solidFill>
            </a:endParaRPr>
          </a:p>
        </p:txBody>
      </p:sp>
    </p:spTree>
    <p:extLst>
      <p:ext uri="{BB962C8B-B14F-4D97-AF65-F5344CB8AC3E}">
        <p14:creationId xmlns:p14="http://schemas.microsoft.com/office/powerpoint/2010/main" val="172364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38" grpId="0"/>
      <p:bldP spid="39" grpId="0"/>
      <p:bldP spid="4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Gradient</a:t>
            </a:r>
            <a:r>
              <a:rPr lang="en-US" dirty="0" smtClean="0"/>
              <a:t> Descent </a:t>
            </a:r>
            <a:endParaRPr lang="en-US" dirty="0"/>
          </a:p>
        </p:txBody>
      </p:sp>
      <p:sp>
        <p:nvSpPr>
          <p:cNvPr id="10" name="Google Shape;479;p43"/>
          <p:cNvSpPr txBox="1">
            <a:spLocks noGrp="1"/>
          </p:cNvSpPr>
          <p:nvPr>
            <p:ph idx="1"/>
          </p:nvPr>
        </p:nvSpPr>
        <p:spPr>
          <a:xfrm>
            <a:off x="584528" y="1381799"/>
            <a:ext cx="5622771" cy="4082654"/>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0"/>
              </a:spcBef>
              <a:spcAft>
                <a:spcPts val="0"/>
              </a:spcAft>
              <a:buClr>
                <a:schemeClr val="dk2"/>
              </a:buClr>
              <a:buSzPts val="1800"/>
              <a:buFont typeface="Arial" charset="0"/>
              <a:buChar char="•"/>
            </a:pPr>
            <a:r>
              <a:rPr lang="en-US" sz="2400" dirty="0" smtClean="0"/>
              <a:t>Algorithm for optimization of first order to finding a minimum of a function. </a:t>
            </a:r>
          </a:p>
          <a:p>
            <a:pPr marL="457200" lvl="0" indent="-342900" rtl="0">
              <a:spcBef>
                <a:spcPts val="1000"/>
              </a:spcBef>
              <a:spcAft>
                <a:spcPts val="0"/>
              </a:spcAft>
              <a:buSzPts val="1800"/>
              <a:buFont typeface="Arial" charset="0"/>
              <a:buChar char="•"/>
            </a:pPr>
            <a:r>
              <a:rPr lang="en-US" sz="2400" dirty="0" smtClean="0"/>
              <a:t>It is an iterative method</a:t>
            </a:r>
          </a:p>
          <a:p>
            <a:pPr marL="457200" lvl="0" indent="-342900" rtl="0">
              <a:spcBef>
                <a:spcPts val="1000"/>
              </a:spcBef>
              <a:spcAft>
                <a:spcPts val="0"/>
              </a:spcAft>
              <a:buSzPts val="1800"/>
              <a:buFont typeface="Arial" charset="0"/>
              <a:buChar char="•"/>
            </a:pPr>
            <a:r>
              <a:rPr lang="en" sz="2400" dirty="0" smtClean="0"/>
              <a:t>L</a:t>
            </a:r>
            <a:r>
              <a:rPr lang="en-US" sz="2400" dirty="0" smtClean="0"/>
              <a:t> is decreasing much faster in the direction of the negative derivative</a:t>
            </a:r>
            <a:r>
              <a:rPr lang="en" sz="2400" dirty="0" smtClean="0"/>
              <a:t> </a:t>
            </a:r>
            <a:endParaRPr lang="en-US" sz="2400" dirty="0" smtClean="0"/>
          </a:p>
          <a:p>
            <a:pPr marL="457200" lvl="0" indent="-342900" rtl="0">
              <a:spcBef>
                <a:spcPts val="1000"/>
              </a:spcBef>
              <a:spcAft>
                <a:spcPts val="0"/>
              </a:spcAft>
              <a:buSzPts val="1800"/>
              <a:buFont typeface="Arial" charset="0"/>
              <a:buChar char="•"/>
            </a:pPr>
            <a:r>
              <a:rPr lang="en-US" sz="2400" dirty="0" smtClean="0"/>
              <a:t>The learning rate is controlled by the magnitude</a:t>
            </a:r>
            <a:endParaRPr sz="2400" dirty="0"/>
          </a:p>
          <a:p>
            <a:pPr marL="0" lvl="0" indent="0" rtl="0">
              <a:spcBef>
                <a:spcPts val="1000"/>
              </a:spcBef>
              <a:spcAft>
                <a:spcPts val="0"/>
              </a:spcAft>
              <a:buNone/>
            </a:pPr>
            <a:endParaRPr sz="2400" dirty="0"/>
          </a:p>
          <a:p>
            <a:pPr marL="0" lvl="0" indent="0" rtl="0">
              <a:spcBef>
                <a:spcPts val="1000"/>
              </a:spcBef>
              <a:spcAft>
                <a:spcPts val="0"/>
              </a:spcAft>
              <a:buNone/>
            </a:pPr>
            <a:endParaRPr sz="2400" b="1" dirty="0"/>
          </a:p>
          <a:p>
            <a:pPr marL="0" marR="0" lvl="0" indent="0" algn="l" rtl="0">
              <a:lnSpc>
                <a:spcPct val="115000"/>
              </a:lnSpc>
              <a:spcBef>
                <a:spcPts val="1600"/>
              </a:spcBef>
              <a:spcAft>
                <a:spcPts val="1600"/>
              </a:spcAft>
              <a:buNone/>
            </a:pPr>
            <a:endParaRPr sz="2400" dirty="0"/>
          </a:p>
        </p:txBody>
      </p:sp>
      <p:sp>
        <p:nvSpPr>
          <p:cNvPr id="5" name="Slide Number Placeholder 4"/>
          <p:cNvSpPr>
            <a:spLocks noGrp="1"/>
          </p:cNvSpPr>
          <p:nvPr>
            <p:ph type="sldNum" sz="quarter" idx="12"/>
          </p:nvPr>
        </p:nvSpPr>
        <p:spPr/>
        <p:txBody>
          <a:bodyPr/>
          <a:lstStyle/>
          <a:p>
            <a:fld id="{74FD6AAA-7C75-FB4B-8EA1-06B22787237D}" type="slidenum">
              <a:rPr lang="en-US" smtClean="0"/>
              <a:t>28</a:t>
            </a:fld>
            <a:endParaRPr lang="en-US"/>
          </a:p>
        </p:txBody>
      </p:sp>
      <p:grpSp>
        <p:nvGrpSpPr>
          <p:cNvPr id="6" name="Group 5"/>
          <p:cNvGrpSpPr/>
          <p:nvPr/>
        </p:nvGrpSpPr>
        <p:grpSpPr>
          <a:xfrm>
            <a:off x="6874450" y="1721228"/>
            <a:ext cx="3691950" cy="3942150"/>
            <a:chOff x="4750900" y="1637175"/>
            <a:chExt cx="3691950" cy="3942150"/>
          </a:xfrm>
        </p:grpSpPr>
        <p:sp>
          <p:nvSpPr>
            <p:cNvPr id="7" name="Google Shape;473;p43"/>
            <p:cNvSpPr/>
            <p:nvPr/>
          </p:nvSpPr>
          <p:spPr>
            <a:xfrm>
              <a:off x="5451625" y="32534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8" name="Google Shape;474;p43"/>
            <p:cNvCxnSpPr/>
            <p:nvPr/>
          </p:nvCxnSpPr>
          <p:spPr>
            <a:xfrm flipH="1">
              <a:off x="7490175" y="36153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9" name="Google Shape;475;p43"/>
            <p:cNvCxnSpPr/>
            <p:nvPr/>
          </p:nvCxnSpPr>
          <p:spPr>
            <a:xfrm flipH="1">
              <a:off x="6165025" y="35937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1" name="Google Shape;476;p43"/>
            <p:cNvCxnSpPr/>
            <p:nvPr/>
          </p:nvCxnSpPr>
          <p:spPr>
            <a:xfrm>
              <a:off x="6919325" y="405080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2" name="Google Shape;477;p43"/>
            <p:cNvCxnSpPr/>
            <p:nvPr/>
          </p:nvCxnSpPr>
          <p:spPr>
            <a:xfrm>
              <a:off x="5404100" y="3199550"/>
              <a:ext cx="366900" cy="635400"/>
            </a:xfrm>
            <a:prstGeom prst="straightConnector1">
              <a:avLst/>
            </a:prstGeom>
            <a:noFill/>
            <a:ln w="19050" cap="flat" cmpd="sng">
              <a:solidFill>
                <a:srgbClr val="CC0000"/>
              </a:solidFill>
              <a:prstDash val="dash"/>
              <a:round/>
              <a:headEnd type="none" w="med" len="med"/>
              <a:tailEnd type="none" w="med" len="med"/>
            </a:ln>
          </p:spPr>
        </p:cxnSp>
        <p:cxnSp>
          <p:nvCxnSpPr>
            <p:cNvPr id="13" name="Google Shape;480;p43"/>
            <p:cNvCxnSpPr/>
            <p:nvPr/>
          </p:nvCxnSpPr>
          <p:spPr>
            <a:xfrm>
              <a:off x="5253950" y="2832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4" name="Google Shape;481;p43"/>
            <p:cNvCxnSpPr/>
            <p:nvPr/>
          </p:nvCxnSpPr>
          <p:spPr>
            <a:xfrm>
              <a:off x="4750900" y="5147025"/>
              <a:ext cx="3485400" cy="0"/>
            </a:xfrm>
            <a:prstGeom prst="straightConnector1">
              <a:avLst/>
            </a:prstGeom>
            <a:noFill/>
            <a:ln w="28575" cap="flat" cmpd="sng">
              <a:solidFill>
                <a:schemeClr val="dk2"/>
              </a:solidFill>
              <a:prstDash val="dash"/>
              <a:round/>
              <a:headEnd type="none" w="med" len="med"/>
              <a:tailEnd type="none" w="med" len="med"/>
            </a:ln>
          </p:spPr>
        </p:cxnSp>
        <p:sp>
          <p:nvSpPr>
            <p:cNvPr id="15" name="Google Shape;483;p43"/>
            <p:cNvSpPr txBox="1"/>
            <p:nvPr/>
          </p:nvSpPr>
          <p:spPr>
            <a:xfrm>
              <a:off x="4840950" y="2793775"/>
              <a:ext cx="413100" cy="432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800" b="1"/>
                <a:t>L</a:t>
              </a:r>
              <a:endParaRPr sz="1800" b="1"/>
            </a:p>
          </p:txBody>
        </p:sp>
        <p:sp>
          <p:nvSpPr>
            <p:cNvPr id="16" name="Google Shape;482;p43"/>
            <p:cNvSpPr txBox="1"/>
            <p:nvPr/>
          </p:nvSpPr>
          <p:spPr>
            <a:xfrm>
              <a:off x="8029750" y="5147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7" name="Google Shape;484;p43"/>
            <p:cNvSpPr/>
            <p:nvPr/>
          </p:nvSpPr>
          <p:spPr>
            <a:xfrm>
              <a:off x="5496350" y="34260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8" name="Google Shape;485;p43"/>
            <p:cNvCxnSpPr/>
            <p:nvPr/>
          </p:nvCxnSpPr>
          <p:spPr>
            <a:xfrm>
              <a:off x="5678750" y="3517250"/>
              <a:ext cx="334500" cy="0"/>
            </a:xfrm>
            <a:prstGeom prst="straightConnector1">
              <a:avLst/>
            </a:prstGeom>
            <a:noFill/>
            <a:ln w="19050" cap="flat" cmpd="sng">
              <a:solidFill>
                <a:srgbClr val="CC0000"/>
              </a:solidFill>
              <a:prstDash val="solid"/>
              <a:round/>
              <a:headEnd type="none" w="med" len="med"/>
              <a:tailEnd type="triangle" w="med" len="med"/>
            </a:ln>
          </p:spPr>
        </p:cxnSp>
        <p:sp>
          <p:nvSpPr>
            <p:cNvPr id="19" name="Google Shape;486;p43"/>
            <p:cNvSpPr/>
            <p:nvPr/>
          </p:nvSpPr>
          <p:spPr>
            <a:xfrm>
              <a:off x="7582421" y="383501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0" name="Google Shape;487;p43"/>
            <p:cNvCxnSpPr/>
            <p:nvPr/>
          </p:nvCxnSpPr>
          <p:spPr>
            <a:xfrm rot="10800000">
              <a:off x="7305221" y="3926219"/>
              <a:ext cx="277200" cy="0"/>
            </a:xfrm>
            <a:prstGeom prst="straightConnector1">
              <a:avLst/>
            </a:prstGeom>
            <a:noFill/>
            <a:ln w="19050" cap="flat" cmpd="sng">
              <a:solidFill>
                <a:srgbClr val="CC0000"/>
              </a:solidFill>
              <a:prstDash val="solid"/>
              <a:round/>
              <a:headEnd type="none" w="med" len="med"/>
              <a:tailEnd type="triangle" w="med" len="med"/>
            </a:ln>
          </p:spPr>
        </p:cxnSp>
        <p:sp>
          <p:nvSpPr>
            <p:cNvPr id="21" name="Google Shape;488;p43"/>
            <p:cNvSpPr/>
            <p:nvPr/>
          </p:nvSpPr>
          <p:spPr>
            <a:xfrm rot="4578386">
              <a:off x="6240425" y="3820148"/>
              <a:ext cx="182487" cy="182487"/>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2" name="Google Shape;489;p43"/>
            <p:cNvCxnSpPr/>
            <p:nvPr/>
          </p:nvCxnSpPr>
          <p:spPr>
            <a:xfrm rot="10800000">
              <a:off x="6008119" y="3932992"/>
              <a:ext cx="234900" cy="0"/>
            </a:xfrm>
            <a:prstGeom prst="straightConnector1">
              <a:avLst/>
            </a:prstGeom>
            <a:noFill/>
            <a:ln w="19050" cap="flat" cmpd="sng">
              <a:solidFill>
                <a:srgbClr val="CC0000"/>
              </a:solidFill>
              <a:prstDash val="solid"/>
              <a:round/>
              <a:headEnd type="none" w="med" len="med"/>
              <a:tailEnd type="triangle" w="med" len="med"/>
            </a:ln>
          </p:spPr>
        </p:cxnSp>
        <p:sp>
          <p:nvSpPr>
            <p:cNvPr id="23" name="Google Shape;490;p43"/>
            <p:cNvSpPr/>
            <p:nvPr/>
          </p:nvSpPr>
          <p:spPr>
            <a:xfrm>
              <a:off x="7018194" y="427270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4" name="Google Shape;491;p43"/>
            <p:cNvCxnSpPr/>
            <p:nvPr/>
          </p:nvCxnSpPr>
          <p:spPr>
            <a:xfrm>
              <a:off x="7200594" y="4363909"/>
              <a:ext cx="223800" cy="0"/>
            </a:xfrm>
            <a:prstGeom prst="straightConnector1">
              <a:avLst/>
            </a:prstGeom>
            <a:noFill/>
            <a:ln w="19050" cap="flat" cmpd="sng">
              <a:solidFill>
                <a:srgbClr val="CC0000"/>
              </a:solidFill>
              <a:prstDash val="solid"/>
              <a:round/>
              <a:headEnd type="none" w="med" len="med"/>
              <a:tailEnd type="triangle" w="med" len="med"/>
            </a:ln>
          </p:spPr>
        </p:cxnSp>
        <p:sp>
          <p:nvSpPr>
            <p:cNvPr id="25" name="Google Shape;492;p43"/>
            <p:cNvSpPr/>
            <p:nvPr/>
          </p:nvSpPr>
          <p:spPr>
            <a:xfrm>
              <a:off x="6656922" y="3046171"/>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6" name="Google Shape;493;p43"/>
            <p:cNvCxnSpPr/>
            <p:nvPr/>
          </p:nvCxnSpPr>
          <p:spPr>
            <a:xfrm>
              <a:off x="6839322" y="3137371"/>
              <a:ext cx="287100" cy="0"/>
            </a:xfrm>
            <a:prstGeom prst="straightConnector1">
              <a:avLst/>
            </a:prstGeom>
            <a:noFill/>
            <a:ln w="19050" cap="flat" cmpd="sng">
              <a:solidFill>
                <a:srgbClr val="CC0000"/>
              </a:solidFill>
              <a:prstDash val="solid"/>
              <a:round/>
              <a:headEnd type="none" w="med" len="med"/>
              <a:tailEnd type="triangle" w="med" len="med"/>
            </a:ln>
          </p:spPr>
        </p:cxnSp>
        <p:cxnSp>
          <p:nvCxnSpPr>
            <p:cNvPr id="27" name="Google Shape;494;p43"/>
            <p:cNvCxnSpPr/>
            <p:nvPr/>
          </p:nvCxnSpPr>
          <p:spPr>
            <a:xfrm rot="10800000">
              <a:off x="6351222" y="3137371"/>
              <a:ext cx="305700" cy="0"/>
            </a:xfrm>
            <a:prstGeom prst="straightConnector1">
              <a:avLst/>
            </a:prstGeom>
            <a:noFill/>
            <a:ln w="19050" cap="flat" cmpd="sng">
              <a:solidFill>
                <a:srgbClr val="CC0000"/>
              </a:solidFill>
              <a:prstDash val="solid"/>
              <a:round/>
              <a:headEnd type="none" w="med" len="med"/>
              <a:tailEnd type="triangle" w="med" len="med"/>
            </a:ln>
          </p:spPr>
        </p:cxnSp>
        <p:sp>
          <p:nvSpPr>
            <p:cNvPr id="28" name="Google Shape;495;p43"/>
            <p:cNvSpPr txBox="1"/>
            <p:nvPr/>
          </p:nvSpPr>
          <p:spPr>
            <a:xfrm>
              <a:off x="6291475" y="2729950"/>
              <a:ext cx="238200" cy="238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2000"/>
                <a:t>-</a:t>
              </a:r>
              <a:endParaRPr sz="2000"/>
            </a:p>
          </p:txBody>
        </p:sp>
        <p:sp>
          <p:nvSpPr>
            <p:cNvPr id="29" name="Google Shape;496;p43"/>
            <p:cNvSpPr txBox="1"/>
            <p:nvPr/>
          </p:nvSpPr>
          <p:spPr>
            <a:xfrm>
              <a:off x="6901075" y="2729950"/>
              <a:ext cx="238200" cy="2382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000"/>
                <a:t>+</a:t>
              </a:r>
              <a:endParaRPr sz="2000"/>
            </a:p>
          </p:txBody>
        </p:sp>
        <p:cxnSp>
          <p:nvCxnSpPr>
            <p:cNvPr id="30" name="Google Shape;497;p43"/>
            <p:cNvCxnSpPr/>
            <p:nvPr/>
          </p:nvCxnSpPr>
          <p:spPr>
            <a:xfrm>
              <a:off x="5587550" y="3608450"/>
              <a:ext cx="0" cy="1520100"/>
            </a:xfrm>
            <a:prstGeom prst="straightConnector1">
              <a:avLst/>
            </a:prstGeom>
            <a:noFill/>
            <a:ln w="19050" cap="flat" cmpd="sng">
              <a:solidFill>
                <a:srgbClr val="CC0000"/>
              </a:solidFill>
              <a:prstDash val="dash"/>
              <a:round/>
              <a:headEnd type="none" w="med" len="med"/>
              <a:tailEnd type="none" w="med" len="med"/>
            </a:ln>
          </p:spPr>
        </p:cxnSp>
        <p:cxnSp>
          <p:nvCxnSpPr>
            <p:cNvPr id="31" name="Google Shape;498;p43"/>
            <p:cNvCxnSpPr/>
            <p:nvPr/>
          </p:nvCxnSpPr>
          <p:spPr>
            <a:xfrm>
              <a:off x="6353269" y="4000042"/>
              <a:ext cx="0" cy="1168200"/>
            </a:xfrm>
            <a:prstGeom prst="straightConnector1">
              <a:avLst/>
            </a:prstGeom>
            <a:noFill/>
            <a:ln w="19050" cap="flat" cmpd="sng">
              <a:solidFill>
                <a:srgbClr val="CC0000"/>
              </a:solidFill>
              <a:prstDash val="dash"/>
              <a:round/>
              <a:headEnd type="none" w="med" len="med"/>
              <a:tailEnd type="none" w="med" len="med"/>
            </a:ln>
          </p:spPr>
        </p:cxnSp>
        <p:cxnSp>
          <p:nvCxnSpPr>
            <p:cNvPr id="32" name="Google Shape;499;p43"/>
            <p:cNvCxnSpPr/>
            <p:nvPr/>
          </p:nvCxnSpPr>
          <p:spPr>
            <a:xfrm>
              <a:off x="7673621" y="4017419"/>
              <a:ext cx="0" cy="1101300"/>
            </a:xfrm>
            <a:prstGeom prst="straightConnector1">
              <a:avLst/>
            </a:prstGeom>
            <a:noFill/>
            <a:ln w="19050" cap="flat" cmpd="sng">
              <a:solidFill>
                <a:srgbClr val="CC0000"/>
              </a:solidFill>
              <a:prstDash val="dash"/>
              <a:round/>
              <a:headEnd type="none" w="med" len="med"/>
              <a:tailEnd type="none" w="med" len="med"/>
            </a:ln>
          </p:spPr>
        </p:cxnSp>
        <p:cxnSp>
          <p:nvCxnSpPr>
            <p:cNvPr id="33" name="Google Shape;500;p43"/>
            <p:cNvCxnSpPr/>
            <p:nvPr/>
          </p:nvCxnSpPr>
          <p:spPr>
            <a:xfrm>
              <a:off x="7109394" y="4455109"/>
              <a:ext cx="0" cy="668400"/>
            </a:xfrm>
            <a:prstGeom prst="straightConnector1">
              <a:avLst/>
            </a:prstGeom>
            <a:noFill/>
            <a:ln w="19050" cap="flat" cmpd="sng">
              <a:solidFill>
                <a:srgbClr val="CC0000"/>
              </a:solidFill>
              <a:prstDash val="dash"/>
              <a:round/>
              <a:headEnd type="none" w="med" len="med"/>
              <a:tailEnd type="none" w="med" len="med"/>
            </a:ln>
          </p:spPr>
        </p:cxnSp>
        <p:pic>
          <p:nvPicPr>
            <p:cNvPr id="34" name="Google Shape;501;p43"/>
            <p:cNvPicPr preferRelativeResize="0"/>
            <p:nvPr/>
          </p:nvPicPr>
          <p:blipFill>
            <a:blip r:embed="rId2">
              <a:alphaModFix/>
            </a:blip>
            <a:stretch>
              <a:fillRect/>
            </a:stretch>
          </p:blipFill>
          <p:spPr>
            <a:xfrm>
              <a:off x="5156725" y="1637175"/>
              <a:ext cx="3286125" cy="876300"/>
            </a:xfrm>
            <a:prstGeom prst="rect">
              <a:avLst/>
            </a:prstGeom>
            <a:noFill/>
            <a:ln w="28575" cap="flat" cmpd="sng">
              <a:solidFill>
                <a:schemeClr val="dk2"/>
              </a:solidFill>
              <a:prstDash val="solid"/>
              <a:round/>
              <a:headEnd type="none" w="sm" len="sm"/>
              <a:tailEnd type="none" w="sm" len="sm"/>
            </a:ln>
          </p:spPr>
        </p:pic>
      </p:grpSp>
    </p:spTree>
    <p:extLst>
      <p:ext uri="{BB962C8B-B14F-4D97-AF65-F5344CB8AC3E}">
        <p14:creationId xmlns:p14="http://schemas.microsoft.com/office/powerpoint/2010/main" val="1585336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Considerations </a:t>
            </a:r>
            <a:endParaRPr lang="en-US" dirty="0"/>
          </a:p>
        </p:txBody>
      </p:sp>
      <p:sp>
        <p:nvSpPr>
          <p:cNvPr id="3" name="Content Placeholder 2"/>
          <p:cNvSpPr>
            <a:spLocks noGrp="1"/>
          </p:cNvSpPr>
          <p:nvPr>
            <p:ph idx="1"/>
          </p:nvPr>
        </p:nvSpPr>
        <p:spPr>
          <a:xfrm>
            <a:off x="731815" y="1581160"/>
            <a:ext cx="10327008" cy="2111143"/>
          </a:xfrm>
        </p:spPr>
        <p:txBody>
          <a:bodyPr/>
          <a:lstStyle/>
          <a:p>
            <a:pPr marL="342900" indent="-342900">
              <a:spcAft>
                <a:spcPts val="2400"/>
              </a:spcAft>
              <a:buFont typeface="Arial" charset="0"/>
              <a:buChar char="•"/>
            </a:pPr>
            <a:r>
              <a:rPr lang="en-US" dirty="0" smtClean="0">
                <a:latin typeface="Karla" charset="0"/>
                <a:ea typeface="Karla" charset="0"/>
                <a:cs typeface="Karla" charset="0"/>
              </a:rPr>
              <a:t>We still need to calculate the derivatives.</a:t>
            </a:r>
          </a:p>
          <a:p>
            <a:pPr marL="342900" indent="-342900">
              <a:spcAft>
                <a:spcPts val="2400"/>
              </a:spcAft>
              <a:buFont typeface="Arial" charset="0"/>
              <a:buChar char="•"/>
            </a:pPr>
            <a:r>
              <a:rPr lang="en-US" dirty="0">
                <a:latin typeface="Karla" charset="0"/>
                <a:ea typeface="Karla" charset="0"/>
                <a:cs typeface="Karla" charset="0"/>
              </a:rPr>
              <a:t>We need to know what is the learning rates </a:t>
            </a:r>
            <a:r>
              <a:rPr lang="en-US" dirty="0" smtClean="0">
                <a:latin typeface="Karla" charset="0"/>
                <a:ea typeface="Karla" charset="0"/>
                <a:cs typeface="Karla" charset="0"/>
              </a:rPr>
              <a:t>or how to set it. </a:t>
            </a:r>
          </a:p>
          <a:p>
            <a:pPr marL="342900" indent="-342900">
              <a:spcAft>
                <a:spcPts val="2400"/>
              </a:spcAft>
              <a:buFont typeface="Arial" charset="0"/>
              <a:buChar char="•"/>
            </a:pPr>
            <a:r>
              <a:rPr lang="en-US" dirty="0">
                <a:latin typeface="Karla" charset="0"/>
                <a:ea typeface="Karla" charset="0"/>
                <a:cs typeface="Karla" charset="0"/>
              </a:rPr>
              <a:t>Local vs global </a:t>
            </a:r>
            <a:r>
              <a:rPr lang="en-US" dirty="0" smtClean="0">
                <a:latin typeface="Karla" charset="0"/>
                <a:ea typeface="Karla" charset="0"/>
                <a:cs typeface="Karla" charset="0"/>
              </a:rPr>
              <a:t>minima.</a:t>
            </a:r>
            <a:endParaRPr lang="en-US" dirty="0">
              <a:latin typeface="Karla" charset="0"/>
              <a:ea typeface="Karla" charset="0"/>
              <a:cs typeface="Karla" charset="0"/>
            </a:endParaRPr>
          </a:p>
          <a:p>
            <a:pPr marL="342900" indent="-342900">
              <a:spcAft>
                <a:spcPts val="2400"/>
              </a:spcAft>
              <a:buFont typeface="Arial" charset="0"/>
              <a:buChar char="•"/>
            </a:pPr>
            <a:r>
              <a:rPr lang="en-US" dirty="0" smtClean="0">
                <a:latin typeface="Karla" charset="0"/>
                <a:ea typeface="Karla" charset="0"/>
                <a:cs typeface="Karla" charset="0"/>
              </a:rPr>
              <a:t>The full likelihood function includes summing up all individual ‘</a:t>
            </a:r>
            <a:r>
              <a:rPr lang="en-US" i="1" dirty="0" smtClean="0">
                <a:latin typeface="Karla" charset="0"/>
                <a:ea typeface="Karla" charset="0"/>
                <a:cs typeface="Karla" charset="0"/>
              </a:rPr>
              <a:t>errors’. </a:t>
            </a:r>
            <a:r>
              <a:rPr lang="en-US" dirty="0" smtClean="0">
                <a:latin typeface="Karla" charset="0"/>
                <a:ea typeface="Karla" charset="0"/>
                <a:cs typeface="Karla" charset="0"/>
              </a:rPr>
              <a:t>Unless you are Kevin or Mark, sometimes this includes hundreds of thousands of examples. </a:t>
            </a:r>
            <a:endParaRPr lang="en-US" i="1" dirty="0" smtClean="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74FD6AAA-7C75-FB4B-8EA1-06B22787237D}" type="slidenum">
              <a:rPr lang="en-US" smtClean="0"/>
              <a:t>29</a:t>
            </a:fld>
            <a:endParaRPr lang="en-US"/>
          </a:p>
        </p:txBody>
      </p:sp>
    </p:spTree>
    <p:extLst>
      <p:ext uri="{BB962C8B-B14F-4D97-AF65-F5344CB8AC3E}">
        <p14:creationId xmlns:p14="http://schemas.microsoft.com/office/powerpoint/2010/main" val="83604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#1</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a:t>
            </a:fld>
            <a:endParaRPr lang="en-US"/>
          </a:p>
        </p:txBody>
      </p:sp>
    </p:spTree>
    <p:extLst>
      <p:ext uri="{BB962C8B-B14F-4D97-AF65-F5344CB8AC3E}">
        <p14:creationId xmlns:p14="http://schemas.microsoft.com/office/powerpoint/2010/main" val="432326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Derivatives: Memories from middle school</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30</a:t>
            </a:fld>
            <a:endParaRPr lang="en-US"/>
          </a:p>
        </p:txBody>
      </p:sp>
    </p:spTree>
    <p:extLst>
      <p:ext uri="{BB962C8B-B14F-4D97-AF65-F5344CB8AC3E}">
        <p14:creationId xmlns:p14="http://schemas.microsoft.com/office/powerpoint/2010/main" val="17748788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Linear Regression</a:t>
            </a:r>
          </a:p>
        </p:txBody>
      </p:sp>
      <p:sp>
        <p:nvSpPr>
          <p:cNvPr id="9" name="Slide Number Placeholder 8"/>
          <p:cNvSpPr>
            <a:spLocks noGrp="1"/>
          </p:cNvSpPr>
          <p:nvPr>
            <p:ph type="sldNum" sz="quarter" idx="12"/>
          </p:nvPr>
        </p:nvSpPr>
        <p:spPr/>
        <p:txBody>
          <a:bodyPr/>
          <a:lstStyle/>
          <a:p>
            <a:fld id="{74FD6AAA-7C75-FB4B-8EA1-06B22787237D}" type="slidenum">
              <a:rPr lang="en-US" smtClean="0"/>
              <a:t>31</a:t>
            </a:fld>
            <a:endParaRPr lang="en-US"/>
          </a:p>
        </p:txBody>
      </p:sp>
      <p:pic>
        <p:nvPicPr>
          <p:cNvPr id="12" name="Picture 11"/>
          <p:cNvPicPr>
            <a:picLocks noChangeAspect="1"/>
          </p:cNvPicPr>
          <p:nvPr/>
        </p:nvPicPr>
        <p:blipFill>
          <a:blip r:embed="rId2"/>
          <a:stretch>
            <a:fillRect/>
          </a:stretch>
        </p:blipFill>
        <p:spPr>
          <a:xfrm>
            <a:off x="7175869" y="1596803"/>
            <a:ext cx="4292600" cy="2095500"/>
          </a:xfrm>
          <a:prstGeom prst="rect">
            <a:avLst/>
          </a:prstGeom>
        </p:spPr>
      </p:pic>
      <p:pic>
        <p:nvPicPr>
          <p:cNvPr id="15" name="Picture 14"/>
          <p:cNvPicPr>
            <a:picLocks noChangeAspect="1"/>
          </p:cNvPicPr>
          <p:nvPr/>
        </p:nvPicPr>
        <p:blipFill>
          <a:blip r:embed="rId3"/>
          <a:stretch>
            <a:fillRect/>
          </a:stretch>
        </p:blipFill>
        <p:spPr>
          <a:xfrm>
            <a:off x="880718" y="1518084"/>
            <a:ext cx="5016500" cy="1625600"/>
          </a:xfrm>
          <a:prstGeom prst="rect">
            <a:avLst/>
          </a:prstGeom>
        </p:spPr>
      </p:pic>
      <p:pic>
        <p:nvPicPr>
          <p:cNvPr id="18" name="Picture 17"/>
          <p:cNvPicPr>
            <a:picLocks noChangeAspect="1"/>
          </p:cNvPicPr>
          <p:nvPr/>
        </p:nvPicPr>
        <p:blipFill>
          <a:blip r:embed="rId4"/>
          <a:stretch>
            <a:fillRect/>
          </a:stretch>
        </p:blipFill>
        <p:spPr>
          <a:xfrm>
            <a:off x="1071034" y="3311525"/>
            <a:ext cx="5892800" cy="3454400"/>
          </a:xfrm>
          <a:prstGeom prst="rect">
            <a:avLst/>
          </a:prstGeom>
        </p:spPr>
      </p:pic>
      <p:pic>
        <p:nvPicPr>
          <p:cNvPr id="19" name="Picture 18"/>
          <p:cNvPicPr>
            <a:picLocks noChangeAspect="1"/>
          </p:cNvPicPr>
          <p:nvPr/>
        </p:nvPicPr>
        <p:blipFill>
          <a:blip r:embed="rId5"/>
          <a:stretch>
            <a:fillRect/>
          </a:stretch>
        </p:blipFill>
        <p:spPr>
          <a:xfrm>
            <a:off x="4017434" y="983807"/>
            <a:ext cx="3251200" cy="673100"/>
          </a:xfrm>
          <a:prstGeom prst="rect">
            <a:avLst/>
          </a:prstGeom>
        </p:spPr>
      </p:pic>
      <p:cxnSp>
        <p:nvCxnSpPr>
          <p:cNvPr id="25" name="Curved Connector 24"/>
          <p:cNvCxnSpPr/>
          <p:nvPr/>
        </p:nvCxnSpPr>
        <p:spPr>
          <a:xfrm rot="10800000">
            <a:off x="2517913" y="2994992"/>
            <a:ext cx="7023652" cy="795133"/>
          </a:xfrm>
          <a:prstGeom prst="curvedConnector3">
            <a:avLst>
              <a:gd name="adj1" fmla="val 110377"/>
            </a:avLst>
          </a:prstGeom>
          <a:ln>
            <a:solidFill>
              <a:schemeClr val="accent2"/>
            </a:solidFill>
            <a:tailEnd type="triangle"/>
          </a:ln>
          <a:effectLst>
            <a:outerShdw blurRad="40000" dist="20000" dir="5400000" rotWithShape="0">
              <a:schemeClr val="accent2">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2629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 Rule</a:t>
            </a:r>
            <a:endParaRPr lang="en-US" dirty="0"/>
          </a:p>
        </p:txBody>
      </p:sp>
      <p:sp>
        <p:nvSpPr>
          <p:cNvPr id="4" name="Content Placeholder 3"/>
          <p:cNvSpPr>
            <a:spLocks noGrp="1"/>
          </p:cNvSpPr>
          <p:nvPr>
            <p:ph idx="1"/>
          </p:nvPr>
        </p:nvSpPr>
        <p:spPr>
          <a:xfrm>
            <a:off x="845290" y="1416544"/>
            <a:ext cx="10327008" cy="2111143"/>
          </a:xfrm>
        </p:spPr>
        <p:txBody>
          <a:bodyPr/>
          <a:lstStyle/>
          <a:p>
            <a:pPr marL="342900" indent="-342900">
              <a:buFont typeface="Arial" charset="0"/>
              <a:buChar char="•"/>
            </a:pPr>
            <a:r>
              <a:rPr lang="en-US" sz="2400" dirty="0">
                <a:latin typeface="Karla" charset="0"/>
                <a:ea typeface="Karla" charset="0"/>
                <a:cs typeface="Karla" charset="0"/>
              </a:rPr>
              <a:t>“Chain rule” for computing </a:t>
            </a:r>
            <a:r>
              <a:rPr lang="en-US" sz="2400" dirty="0" smtClean="0">
                <a:latin typeface="Karla" charset="0"/>
                <a:ea typeface="Karla" charset="0"/>
                <a:cs typeface="Karla" charset="0"/>
              </a:rPr>
              <a:t>gradients: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endParaRPr lang="en-US" sz="2400" dirty="0" smtClean="0">
              <a:latin typeface="Karla" charset="0"/>
              <a:ea typeface="Karla" charset="0"/>
              <a:cs typeface="Karla" charset="0"/>
            </a:endParaRP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smtClean="0">
                <a:latin typeface="Karla" charset="0"/>
                <a:ea typeface="Karla" charset="0"/>
                <a:cs typeface="Karla" charset="0"/>
              </a:rPr>
              <a:t>For </a:t>
            </a:r>
            <a:r>
              <a:rPr lang="en-US" sz="2400" dirty="0">
                <a:latin typeface="Karla" charset="0"/>
                <a:ea typeface="Karla" charset="0"/>
                <a:cs typeface="Karla" charset="0"/>
              </a:rPr>
              <a:t>deeper networks </a:t>
            </a:r>
          </a:p>
          <a:p>
            <a:endParaRPr lang="en-US" sz="2400" dirty="0">
              <a:latin typeface="Karla" charset="0"/>
              <a:ea typeface="Karla" charset="0"/>
              <a:cs typeface="Karla" charset="0"/>
            </a:endParaRPr>
          </a:p>
        </p:txBody>
      </p:sp>
      <p:sp>
        <p:nvSpPr>
          <p:cNvPr id="5" name="Slide Number Placeholder 4"/>
          <p:cNvSpPr>
            <a:spLocks noGrp="1"/>
          </p:cNvSpPr>
          <p:nvPr>
            <p:ph type="sldNum" sz="quarter" idx="12"/>
          </p:nvPr>
        </p:nvSpPr>
        <p:spPr/>
        <p:txBody>
          <a:bodyPr/>
          <a:lstStyle/>
          <a:p>
            <a:fld id="{74FD6AAA-7C75-FB4B-8EA1-06B22787237D}" type="slidenum">
              <a:rPr lang="en-US" smtClean="0"/>
              <a:t>32</a:t>
            </a:fld>
            <a:endParaRPr lang="en-US"/>
          </a:p>
        </p:txBody>
      </p:sp>
      <p:graphicFrame>
        <p:nvGraphicFramePr>
          <p:cNvPr id="7" name="Object 6"/>
          <p:cNvGraphicFramePr>
            <a:graphicFrameLocks noChangeAspect="1"/>
          </p:cNvGraphicFramePr>
          <p:nvPr>
            <p:extLst>
              <p:ext uri="{D42A27DB-BD31-4B8C-83A1-F6EECF244321}">
                <p14:modId xmlns:p14="http://schemas.microsoft.com/office/powerpoint/2010/main" val="1836299497"/>
              </p:ext>
            </p:extLst>
          </p:nvPr>
        </p:nvGraphicFramePr>
        <p:xfrm>
          <a:off x="4699793" y="2287199"/>
          <a:ext cx="2792413" cy="1673225"/>
        </p:xfrm>
        <a:graphic>
          <a:graphicData uri="http://schemas.openxmlformats.org/presentationml/2006/ole">
            <mc:AlternateContent xmlns:mc="http://schemas.openxmlformats.org/markup-compatibility/2006">
              <mc:Choice xmlns:v="urn:schemas-microsoft-com:vml" Requires="v">
                <p:oleObj spid="_x0000_s1114" name="Equation" r:id="rId3" imgW="1270000" imgH="762000" progId="Equation.3">
                  <p:embed/>
                </p:oleObj>
              </mc:Choice>
              <mc:Fallback>
                <p:oleObj name="Equation" r:id="rId3" imgW="1270000" imgH="762000" progId="Equation.3">
                  <p:embed/>
                  <p:pic>
                    <p:nvPicPr>
                      <p:cNvPr id="0" name=""/>
                      <p:cNvPicPr/>
                      <p:nvPr/>
                    </p:nvPicPr>
                    <p:blipFill>
                      <a:blip r:embed="rId4"/>
                      <a:stretch>
                        <a:fillRect/>
                      </a:stretch>
                    </p:blipFill>
                    <p:spPr>
                      <a:xfrm>
                        <a:off x="4699793" y="2287199"/>
                        <a:ext cx="2792413" cy="167322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136096262"/>
              </p:ext>
            </p:extLst>
          </p:nvPr>
        </p:nvGraphicFramePr>
        <p:xfrm>
          <a:off x="4421186" y="4831079"/>
          <a:ext cx="3349625" cy="1031875"/>
        </p:xfrm>
        <a:graphic>
          <a:graphicData uri="http://schemas.openxmlformats.org/presentationml/2006/ole">
            <mc:AlternateContent xmlns:mc="http://schemas.openxmlformats.org/markup-compatibility/2006">
              <mc:Choice xmlns:v="urn:schemas-microsoft-com:vml" Requires="v">
                <p:oleObj spid="_x0000_s1115" name="Equation" r:id="rId5" imgW="1524000" imgH="469900" progId="Equation.3">
                  <p:embed/>
                </p:oleObj>
              </mc:Choice>
              <mc:Fallback>
                <p:oleObj name="Equation" r:id="rId5" imgW="1524000" imgH="469900" progId="Equation.3">
                  <p:embed/>
                  <p:pic>
                    <p:nvPicPr>
                      <p:cNvPr id="0" name=""/>
                      <p:cNvPicPr/>
                      <p:nvPr/>
                    </p:nvPicPr>
                    <p:blipFill>
                      <a:blip r:embed="rId6"/>
                      <a:stretch>
                        <a:fillRect/>
                      </a:stretch>
                    </p:blipFill>
                    <p:spPr>
                      <a:xfrm>
                        <a:off x="4421186" y="4831079"/>
                        <a:ext cx="3349625" cy="1031875"/>
                      </a:xfrm>
                      <a:prstGeom prst="rect">
                        <a:avLst/>
                      </a:prstGeom>
                    </p:spPr>
                  </p:pic>
                </p:oleObj>
              </mc:Fallback>
            </mc:AlternateContent>
          </a:graphicData>
        </a:graphic>
      </p:graphicFrame>
    </p:spTree>
    <p:extLst>
      <p:ext uri="{BB962C8B-B14F-4D97-AF65-F5344CB8AC3E}">
        <p14:creationId xmlns:p14="http://schemas.microsoft.com/office/powerpoint/2010/main" val="124121741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9" name="Slide Number Placeholder 8"/>
          <p:cNvSpPr>
            <a:spLocks noGrp="1"/>
          </p:cNvSpPr>
          <p:nvPr>
            <p:ph type="sldNum" sz="quarter" idx="12"/>
          </p:nvPr>
        </p:nvSpPr>
        <p:spPr/>
        <p:txBody>
          <a:bodyPr/>
          <a:lstStyle/>
          <a:p>
            <a:fld id="{74FD6AAA-7C75-FB4B-8EA1-06B22787237D}" type="slidenum">
              <a:rPr lang="en-US" smtClean="0"/>
              <a:t>33</a:t>
            </a:fld>
            <a:endParaRPr lang="en-US"/>
          </a:p>
        </p:txBody>
      </p:sp>
      <p:sp>
        <p:nvSpPr>
          <p:cNvPr id="4" name="TextBox 3"/>
          <p:cNvSpPr txBox="1"/>
          <p:nvPr/>
        </p:nvSpPr>
        <p:spPr>
          <a:xfrm>
            <a:off x="945528" y="1409239"/>
            <a:ext cx="7128875" cy="461665"/>
          </a:xfrm>
          <a:prstGeom prst="rect">
            <a:avLst/>
          </a:prstGeom>
          <a:noFill/>
        </p:spPr>
        <p:txBody>
          <a:bodyPr wrap="none" rtlCol="0">
            <a:spAutoFit/>
          </a:bodyPr>
          <a:lstStyle/>
          <a:p>
            <a:pPr algn="ctr"/>
            <a:r>
              <a:rPr lang="en-US" sz="2400" dirty="0" smtClean="0">
                <a:solidFill>
                  <a:schemeClr val="tx1">
                    <a:lumMod val="75000"/>
                    <a:lumOff val="25000"/>
                  </a:schemeClr>
                </a:solidFill>
                <a:latin typeface="Karla" charset="0"/>
                <a:ea typeface="Karla" charset="0"/>
                <a:cs typeface="Karla" charset="0"/>
              </a:rPr>
              <a:t>We want to minimize the negative log-likelihood: </a:t>
            </a:r>
            <a:endParaRPr lang="en-US" sz="2400" dirty="0">
              <a:solidFill>
                <a:schemeClr val="tx1">
                  <a:lumMod val="75000"/>
                  <a:lumOff val="25000"/>
                </a:schemeClr>
              </a:solidFill>
              <a:latin typeface="Karla" charset="0"/>
              <a:ea typeface="Karla" charset="0"/>
              <a:cs typeface="Karla" charset="0"/>
            </a:endParaRPr>
          </a:p>
        </p:txBody>
      </p:sp>
      <p:sp>
        <p:nvSpPr>
          <p:cNvPr id="11" name="TextBox 10"/>
          <p:cNvSpPr txBox="1"/>
          <p:nvPr/>
        </p:nvSpPr>
        <p:spPr>
          <a:xfrm>
            <a:off x="907987" y="3433595"/>
            <a:ext cx="9658413"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In  order to do that as we saw earlier we want to find the derivatives:</a:t>
            </a:r>
            <a:endParaRPr lang="en-US" sz="2400" dirty="0">
              <a:solidFill>
                <a:schemeClr val="tx1">
                  <a:lumMod val="75000"/>
                  <a:lumOff val="25000"/>
                </a:schemeClr>
              </a:solidFill>
              <a:latin typeface="Karla" charset="0"/>
              <a:ea typeface="Karla" charset="0"/>
              <a:cs typeface="Karla" charset="0"/>
            </a:endParaRPr>
          </a:p>
        </p:txBody>
      </p:sp>
      <p:pic>
        <p:nvPicPr>
          <p:cNvPr id="12" name="Picture 11"/>
          <p:cNvPicPr>
            <a:picLocks noChangeAspect="1"/>
          </p:cNvPicPr>
          <p:nvPr/>
        </p:nvPicPr>
        <p:blipFill>
          <a:blip r:embed="rId2"/>
          <a:stretch>
            <a:fillRect/>
          </a:stretch>
        </p:blipFill>
        <p:spPr>
          <a:xfrm>
            <a:off x="1020234" y="4101986"/>
            <a:ext cx="2171700" cy="723900"/>
          </a:xfrm>
          <a:prstGeom prst="rect">
            <a:avLst/>
          </a:prstGeom>
        </p:spPr>
      </p:pic>
      <p:pic>
        <p:nvPicPr>
          <p:cNvPr id="13" name="Picture 12"/>
          <p:cNvPicPr>
            <a:picLocks noChangeAspect="1"/>
          </p:cNvPicPr>
          <p:nvPr/>
        </p:nvPicPr>
        <p:blipFill>
          <a:blip r:embed="rId3"/>
          <a:stretch>
            <a:fillRect/>
          </a:stretch>
        </p:blipFill>
        <p:spPr>
          <a:xfrm>
            <a:off x="1020234" y="5115051"/>
            <a:ext cx="2540000" cy="685800"/>
          </a:xfrm>
          <a:prstGeom prst="rect">
            <a:avLst/>
          </a:prstGeom>
        </p:spPr>
      </p:pic>
      <p:pic>
        <p:nvPicPr>
          <p:cNvPr id="14" name="Picture 13"/>
          <p:cNvPicPr>
            <a:picLocks noChangeAspect="1"/>
          </p:cNvPicPr>
          <p:nvPr/>
        </p:nvPicPr>
        <p:blipFill>
          <a:blip r:embed="rId4"/>
          <a:stretch>
            <a:fillRect/>
          </a:stretch>
        </p:blipFill>
        <p:spPr>
          <a:xfrm>
            <a:off x="1054100" y="2590095"/>
            <a:ext cx="3009900" cy="673100"/>
          </a:xfrm>
          <a:prstGeom prst="rect">
            <a:avLst/>
          </a:prstGeom>
        </p:spPr>
      </p:pic>
      <p:pic>
        <p:nvPicPr>
          <p:cNvPr id="16" name="Picture 15"/>
          <p:cNvPicPr>
            <a:picLocks noChangeAspect="1"/>
          </p:cNvPicPr>
          <p:nvPr/>
        </p:nvPicPr>
        <p:blipFill>
          <a:blip r:embed="rId5"/>
          <a:stretch>
            <a:fillRect/>
          </a:stretch>
        </p:blipFill>
        <p:spPr>
          <a:xfrm>
            <a:off x="1020234" y="2099461"/>
            <a:ext cx="5905500" cy="317500"/>
          </a:xfrm>
          <a:prstGeom prst="rect">
            <a:avLst/>
          </a:prstGeom>
        </p:spPr>
      </p:pic>
    </p:spTree>
    <p:extLst>
      <p:ext uri="{BB962C8B-B14F-4D97-AF65-F5344CB8AC3E}">
        <p14:creationId xmlns:p14="http://schemas.microsoft.com/office/powerpoint/2010/main" val="19677811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34</a:t>
            </a:fld>
            <a:endParaRPr lang="en-US"/>
          </a:p>
        </p:txBody>
      </p:sp>
    </p:spTree>
    <p:extLst>
      <p:ext uri="{BB962C8B-B14F-4D97-AF65-F5344CB8AC3E}">
        <p14:creationId xmlns:p14="http://schemas.microsoft.com/office/powerpoint/2010/main" val="792467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Rate</a:t>
            </a:r>
            <a:endParaRPr lang="en-US" dirty="0"/>
          </a:p>
        </p:txBody>
      </p:sp>
      <p:sp>
        <p:nvSpPr>
          <p:cNvPr id="3" name="Content Placeholder 2"/>
          <p:cNvSpPr>
            <a:spLocks noGrp="1"/>
          </p:cNvSpPr>
          <p:nvPr>
            <p:ph idx="1"/>
          </p:nvPr>
        </p:nvSpPr>
        <p:spPr/>
        <p:txBody>
          <a:bodyPr/>
          <a:lstStyle/>
          <a:p>
            <a:r>
              <a:rPr lang="en-US" dirty="0" smtClean="0"/>
              <a:t>Trial and Error</a:t>
            </a:r>
          </a:p>
          <a:p>
            <a:endParaRPr lang="en-US" dirty="0"/>
          </a:p>
          <a:p>
            <a:r>
              <a:rPr lang="en-US" dirty="0" smtClean="0"/>
              <a:t>There are many alternative methods which address how to set or adjust the learning rate, using the derivative or second derivatives and or the momentum. To be discussed in the next ANN lecture. </a:t>
            </a:r>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35</a:t>
            </a:fld>
            <a:endParaRPr lang="en-US"/>
          </a:p>
        </p:txBody>
      </p:sp>
      <p:pic>
        <p:nvPicPr>
          <p:cNvPr id="5" name="Google Shape;634;p51"/>
          <p:cNvPicPr preferRelativeResize="0"/>
          <p:nvPr/>
        </p:nvPicPr>
        <p:blipFill>
          <a:blip r:embed="rId2">
            <a:alphaModFix/>
          </a:blip>
          <a:stretch>
            <a:fillRect/>
          </a:stretch>
        </p:blipFill>
        <p:spPr>
          <a:xfrm>
            <a:off x="9162776" y="4432825"/>
            <a:ext cx="1363300" cy="1947550"/>
          </a:xfrm>
          <a:prstGeom prst="rect">
            <a:avLst/>
          </a:prstGeom>
          <a:noFill/>
          <a:ln>
            <a:noFill/>
          </a:ln>
        </p:spPr>
      </p:pic>
      <p:sp>
        <p:nvSpPr>
          <p:cNvPr id="6" name="Google Shape;635;p51"/>
          <p:cNvSpPr txBox="1"/>
          <p:nvPr/>
        </p:nvSpPr>
        <p:spPr>
          <a:xfrm>
            <a:off x="2089701" y="4890025"/>
            <a:ext cx="6983700" cy="1292100"/>
          </a:xfrm>
          <a:prstGeom prst="rect">
            <a:avLst/>
          </a:prstGeom>
          <a:noFill/>
          <a:ln>
            <a:noFill/>
          </a:ln>
        </p:spPr>
        <p:txBody>
          <a:bodyPr spcFirstLastPara="1" wrap="square" lIns="91425" tIns="91425" rIns="91425" bIns="91425" anchor="t" anchorCtr="0">
            <a:noAutofit/>
          </a:bodyPr>
          <a:lstStyle/>
          <a:p>
            <a:pPr marL="457200" lvl="0" indent="-330200" rtl="0">
              <a:lnSpc>
                <a:spcPct val="115000"/>
              </a:lnSpc>
              <a:spcBef>
                <a:spcPts val="1000"/>
              </a:spcBef>
              <a:spcAft>
                <a:spcPts val="0"/>
              </a:spcAft>
              <a:buClr>
                <a:schemeClr val="dk2"/>
              </a:buClr>
              <a:buSzPts val="1600"/>
              <a:buFont typeface="Open Sans"/>
              <a:buChar char="∗"/>
            </a:pPr>
            <a:r>
              <a:rPr lang="en" sz="1600">
                <a:solidFill>
                  <a:schemeClr val="dk2"/>
                </a:solidFill>
                <a:latin typeface="Open Sans"/>
                <a:ea typeface="Open Sans"/>
                <a:cs typeface="Open Sans"/>
                <a:sym typeface="Open Sans"/>
              </a:rPr>
              <a:t>J. Nocedal y S. Wright, “Numerical optimization”, Springer, 1999 </a:t>
            </a:r>
            <a:r>
              <a:rPr lang="en" sz="1600">
                <a:solidFill>
                  <a:schemeClr val="hlink"/>
                </a:solidFill>
                <a:uFill>
                  <a:noFill/>
                </a:uFill>
                <a:latin typeface="Open Sans"/>
                <a:ea typeface="Open Sans"/>
                <a:cs typeface="Open Sans"/>
                <a:sym typeface="Open Sans"/>
                <a:hlinkClick r:id="rId3"/>
              </a:rPr>
              <a:t>🔗</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a:p>
            <a:pPr marL="457200" lvl="0" indent="-330200" rtl="0">
              <a:lnSpc>
                <a:spcPct val="115000"/>
              </a:lnSpc>
              <a:spcBef>
                <a:spcPts val="0"/>
              </a:spcBef>
              <a:spcAft>
                <a:spcPts val="0"/>
              </a:spcAft>
              <a:buClr>
                <a:schemeClr val="dk2"/>
              </a:buClr>
              <a:buSzPts val="1600"/>
              <a:buFont typeface="Open Sans"/>
              <a:buChar char="∗"/>
            </a:pPr>
            <a:r>
              <a:rPr lang="en" sz="1600" i="1">
                <a:solidFill>
                  <a:schemeClr val="dk2"/>
                </a:solidFill>
                <a:latin typeface="Open Sans"/>
                <a:ea typeface="Open Sans"/>
                <a:cs typeface="Open Sans"/>
                <a:sym typeface="Open Sans"/>
              </a:rPr>
              <a:t>TLDR</a:t>
            </a:r>
            <a:r>
              <a:rPr lang="en" sz="1600">
                <a:solidFill>
                  <a:schemeClr val="dk2"/>
                </a:solidFill>
                <a:latin typeface="Open Sans"/>
                <a:ea typeface="Open Sans"/>
                <a:cs typeface="Open Sans"/>
                <a:sym typeface="Open Sans"/>
              </a:rPr>
              <a:t>: J. Bullinaria, “Learning with Momentum, Conjugate Gradient Learning”, 2015 </a:t>
            </a:r>
            <a:r>
              <a:rPr lang="en" sz="1600">
                <a:solidFill>
                  <a:schemeClr val="accent5"/>
                </a:solidFill>
                <a:uFill>
                  <a:noFill/>
                </a:uFill>
                <a:latin typeface="Open Sans"/>
                <a:ea typeface="Open Sans"/>
                <a:cs typeface="Open Sans"/>
                <a:sym typeface="Open Sans"/>
                <a:hlinkClick r:id="rId4"/>
              </a:rPr>
              <a:t>🔗</a:t>
            </a:r>
            <a:r>
              <a:rPr lang="en" sz="1600">
                <a:solidFill>
                  <a:schemeClr val="dk2"/>
                </a:solidFill>
                <a:latin typeface="Open Sans"/>
                <a:ea typeface="Open Sans"/>
                <a:cs typeface="Open Sans"/>
                <a:sym typeface="Open Sans"/>
              </a:rPr>
              <a:t> </a:t>
            </a:r>
            <a:endParaRPr sz="1600">
              <a:solidFill>
                <a:schemeClr val="dk2"/>
              </a:solidFill>
              <a:latin typeface="Open Sans"/>
              <a:ea typeface="Open Sans"/>
              <a:cs typeface="Open Sans"/>
              <a:sym typeface="Open Sans"/>
            </a:endParaRPr>
          </a:p>
        </p:txBody>
      </p:sp>
    </p:spTree>
    <p:extLst>
      <p:ext uri="{BB962C8B-B14F-4D97-AF65-F5344CB8AC3E}">
        <p14:creationId xmlns:p14="http://schemas.microsoft.com/office/powerpoint/2010/main" val="167554259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and Global minima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36</a:t>
            </a:fld>
            <a:endParaRPr lang="en-US"/>
          </a:p>
        </p:txBody>
      </p:sp>
    </p:spTree>
    <p:extLst>
      <p:ext uri="{BB962C8B-B14F-4D97-AF65-F5344CB8AC3E}">
        <p14:creationId xmlns:p14="http://schemas.microsoft.com/office/powerpoint/2010/main" val="190122621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37</a:t>
            </a:fld>
            <a:endParaRPr lang="en-US"/>
          </a:p>
        </p:txBody>
      </p:sp>
      <p:grpSp>
        <p:nvGrpSpPr>
          <p:cNvPr id="6" name="Group 5"/>
          <p:cNvGrpSpPr>
            <a:grpSpLocks noChangeAspect="1"/>
          </p:cNvGrpSpPr>
          <p:nvPr/>
        </p:nvGrpSpPr>
        <p:grpSpPr>
          <a:xfrm>
            <a:off x="3367710" y="1930559"/>
            <a:ext cx="4886405" cy="4114800"/>
            <a:chOff x="4750900" y="3555775"/>
            <a:chExt cx="3691950" cy="2785550"/>
          </a:xfrm>
        </p:grpSpPr>
        <p:cxnSp>
          <p:nvCxnSpPr>
            <p:cNvPr id="7"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9"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0"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1"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3" name="Google Shape;614;p50"/>
            <p:cNvSpPr/>
            <p:nvPr/>
          </p:nvSpPr>
          <p:spPr>
            <a:xfrm>
              <a:off x="5773413" y="473630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5;p50"/>
            <p:cNvSpPr/>
            <p:nvPr/>
          </p:nvSpPr>
          <p:spPr>
            <a:xfrm>
              <a:off x="6020476" y="4860349"/>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9" name="Google Shape;622;p50"/>
            <p:cNvCxnSpPr/>
            <p:nvPr/>
          </p:nvCxnSpPr>
          <p:spPr>
            <a:xfrm>
              <a:off x="5625338" y="4348713"/>
              <a:ext cx="174900" cy="414300"/>
            </a:xfrm>
            <a:prstGeom prst="straightConnector1">
              <a:avLst/>
            </a:prstGeom>
            <a:noFill/>
            <a:ln w="19050" cap="flat" cmpd="sng">
              <a:solidFill>
                <a:srgbClr val="CC0000"/>
              </a:solidFill>
              <a:prstDash val="solid"/>
              <a:round/>
              <a:headEnd type="none" w="med" len="med"/>
              <a:tailEnd type="triangle" w="med" len="med"/>
            </a:ln>
          </p:spPr>
        </p:cxnSp>
        <p:cxnSp>
          <p:nvCxnSpPr>
            <p:cNvPr id="20" name="Google Shape;623;p50"/>
            <p:cNvCxnSpPr>
              <a:stCxn id="13" idx="5"/>
            </p:cNvCxnSpPr>
            <p:nvPr/>
          </p:nvCxnSpPr>
          <p:spPr>
            <a:xfrm>
              <a:off x="5929101" y="4891988"/>
              <a:ext cx="91292" cy="83613"/>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2810632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Local vs Global Minima</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38</a:t>
            </a:fld>
            <a:endParaRPr lang="en-US"/>
          </a:p>
        </p:txBody>
      </p:sp>
      <p:grpSp>
        <p:nvGrpSpPr>
          <p:cNvPr id="16" name="Group 15"/>
          <p:cNvGrpSpPr>
            <a:grpSpLocks noChangeAspect="1"/>
          </p:cNvGrpSpPr>
          <p:nvPr/>
        </p:nvGrpSpPr>
        <p:grpSpPr>
          <a:xfrm>
            <a:off x="3364992" y="1929384"/>
            <a:ext cx="4886404" cy="4114800"/>
            <a:chOff x="4750900" y="3555775"/>
            <a:chExt cx="3691950" cy="2785550"/>
          </a:xfrm>
        </p:grpSpPr>
        <p:cxnSp>
          <p:nvCxnSpPr>
            <p:cNvPr id="17" name="Google Shape;608;p50"/>
            <p:cNvCxnSpPr/>
            <p:nvPr/>
          </p:nvCxnSpPr>
          <p:spPr>
            <a:xfrm>
              <a:off x="5253950" y="3594200"/>
              <a:ext cx="0" cy="2551176"/>
            </a:xfrm>
            <a:prstGeom prst="straightConnector1">
              <a:avLst/>
            </a:prstGeom>
            <a:noFill/>
            <a:ln w="28575" cap="flat" cmpd="sng">
              <a:solidFill>
                <a:schemeClr val="dk2"/>
              </a:solidFill>
              <a:prstDash val="dash"/>
              <a:round/>
              <a:headEnd type="none" w="med" len="med"/>
              <a:tailEnd type="none" w="med" len="med"/>
            </a:ln>
          </p:spPr>
        </p:cxnSp>
        <p:cxnSp>
          <p:nvCxnSpPr>
            <p:cNvPr id="18"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2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2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2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27" name="Google Shape;616;p50"/>
            <p:cNvSpPr/>
            <p:nvPr/>
          </p:nvSpPr>
          <p:spPr>
            <a:xfrm>
              <a:off x="6486950" y="446467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Google Shape;617;p50"/>
            <p:cNvSpPr/>
            <p:nvPr/>
          </p:nvSpPr>
          <p:spPr>
            <a:xfrm>
              <a:off x="6824950" y="46452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Google Shape;618;p50"/>
            <p:cNvSpPr/>
            <p:nvPr/>
          </p:nvSpPr>
          <p:spPr>
            <a:xfrm>
              <a:off x="7007350" y="5042750"/>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Google Shape;619;p50"/>
            <p:cNvSpPr/>
            <p:nvPr/>
          </p:nvSpPr>
          <p:spPr>
            <a:xfrm>
              <a:off x="7219050" y="53281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34" name="Google Shape;625;p50"/>
            <p:cNvCxnSpPr/>
            <p:nvPr/>
          </p:nvCxnSpPr>
          <p:spPr>
            <a:xfrm>
              <a:off x="6669350" y="4555875"/>
              <a:ext cx="182400" cy="116100"/>
            </a:xfrm>
            <a:prstGeom prst="straightConnector1">
              <a:avLst/>
            </a:prstGeom>
            <a:noFill/>
            <a:ln w="19050" cap="flat" cmpd="sng">
              <a:solidFill>
                <a:srgbClr val="CC0000"/>
              </a:solidFill>
              <a:prstDash val="solid"/>
              <a:round/>
              <a:headEnd type="none" w="med" len="med"/>
              <a:tailEnd type="triangle" w="med" len="med"/>
            </a:ln>
          </p:spPr>
        </p:cxnSp>
        <p:cxnSp>
          <p:nvCxnSpPr>
            <p:cNvPr id="35" name="Google Shape;626;p50"/>
            <p:cNvCxnSpPr/>
            <p:nvPr/>
          </p:nvCxnSpPr>
          <p:spPr>
            <a:xfrm>
              <a:off x="6980638" y="4800938"/>
              <a:ext cx="117900" cy="241800"/>
            </a:xfrm>
            <a:prstGeom prst="straightConnector1">
              <a:avLst/>
            </a:prstGeom>
            <a:noFill/>
            <a:ln w="19050" cap="flat" cmpd="sng">
              <a:solidFill>
                <a:srgbClr val="CC0000"/>
              </a:solidFill>
              <a:prstDash val="solid"/>
              <a:round/>
              <a:headEnd type="none" w="med" len="med"/>
              <a:tailEnd type="triangle" w="med" len="med"/>
            </a:ln>
          </p:spPr>
        </p:cxnSp>
        <p:cxnSp>
          <p:nvCxnSpPr>
            <p:cNvPr id="36" name="Google Shape;627;p50"/>
            <p:cNvCxnSpPr/>
            <p:nvPr/>
          </p:nvCxnSpPr>
          <p:spPr>
            <a:xfrm>
              <a:off x="7163038" y="5198438"/>
              <a:ext cx="82800" cy="156300"/>
            </a:xfrm>
            <a:prstGeom prst="straightConnector1">
              <a:avLst/>
            </a:prstGeom>
            <a:noFill/>
            <a:ln w="19050" cap="flat" cmpd="sng">
              <a:solidFill>
                <a:srgbClr val="CC0000"/>
              </a:solidFill>
              <a:prstDash val="solid"/>
              <a:round/>
              <a:headEnd type="none" w="med" len="med"/>
              <a:tailEnd type="triangle" w="med" len="med"/>
            </a:ln>
          </p:spPr>
        </p:cxnSp>
      </p:grpSp>
    </p:spTree>
    <p:extLst>
      <p:ext uri="{BB962C8B-B14F-4D97-AF65-F5344CB8AC3E}">
        <p14:creationId xmlns:p14="http://schemas.microsoft.com/office/powerpoint/2010/main" val="7473726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 vs Global Minima</a:t>
            </a:r>
          </a:p>
        </p:txBody>
      </p:sp>
      <p:sp>
        <p:nvSpPr>
          <p:cNvPr id="3" name="Content Placeholder 2"/>
          <p:cNvSpPr>
            <a:spLocks noGrp="1"/>
          </p:cNvSpPr>
          <p:nvPr>
            <p:ph idx="1"/>
          </p:nvPr>
        </p:nvSpPr>
        <p:spPr/>
        <p:txBody>
          <a:bodyPr/>
          <a:lstStyle/>
          <a:p>
            <a:r>
              <a:rPr lang="en-US" dirty="0" smtClean="0"/>
              <a:t>No guarantee that we get the global minimum:</a:t>
            </a:r>
          </a:p>
          <a:p>
            <a:endParaRPr lang="en-US" dirty="0"/>
          </a:p>
          <a:p>
            <a:r>
              <a:rPr lang="en-US" b="1" dirty="0" smtClean="0"/>
              <a:t>Question: </a:t>
            </a:r>
            <a:r>
              <a:rPr lang="en-US" dirty="0" smtClean="0"/>
              <a:t>What would be a good strategy? </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39</a:t>
            </a:fld>
            <a:endParaRPr lang="en-US"/>
          </a:p>
        </p:txBody>
      </p:sp>
    </p:spTree>
    <p:extLst>
      <p:ext uri="{BB962C8B-B14F-4D97-AF65-F5344CB8AC3E}">
        <p14:creationId xmlns:p14="http://schemas.microsoft.com/office/powerpoint/2010/main" val="155807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 parameters for Logistic Regression</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761177" cy="2111143"/>
              </a:xfrm>
            </p:spPr>
            <p:txBody>
              <a:bodyPr/>
              <a:lstStyle/>
              <a:p>
                <a:r>
                  <a:rPr lang="en-US" sz="2400" dirty="0" smtClean="0"/>
                  <a:t>Recall in previous lecture we talk about finding the parameters of Logistic Regression using iterative method. </a:t>
                </a:r>
              </a:p>
              <a:p>
                <a:endParaRPr lang="en-US" sz="2400" dirty="0"/>
              </a:p>
              <a:p>
                <a:r>
                  <a:rPr lang="en-US" sz="2400" dirty="0" smtClean="0">
                    <a:solidFill>
                      <a:schemeClr val="accent5">
                        <a:lumMod val="75000"/>
                      </a:schemeClr>
                    </a:solidFill>
                  </a:rPr>
                  <a:t>“</a:t>
                </a:r>
                <a:r>
                  <a:rPr lang="en-US" sz="2400" dirty="0">
                    <a:solidFill>
                      <a:schemeClr val="accent5">
                        <a:lumMod val="75000"/>
                      </a:schemeClr>
                    </a:solidFill>
                  </a:rPr>
                  <a:t>The estimation procedure is identical to that as before for simple logistic regression: </a:t>
                </a:r>
              </a:p>
              <a:p>
                <a:r>
                  <a:rPr lang="en-US" sz="2400" dirty="0">
                    <a:solidFill>
                      <a:schemeClr val="accent5">
                        <a:lumMod val="75000"/>
                      </a:schemeClr>
                    </a:solidFill>
                  </a:rPr>
                  <a:t>	a likelihood approach is taken, and the function is maximized across 	all parameters </a:t>
                </a:r>
                <a14:m>
                  <m:oMath xmlns:m="http://schemas.openxmlformats.org/officeDocument/2006/math">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rPr>
                          <m:t>0</m:t>
                        </m:r>
                      </m:sub>
                    </m:sSub>
                  </m:oMath>
                </a14:m>
                <a:r>
                  <a:rPr lang="en-US" sz="2400" dirty="0">
                    <a:solidFill>
                      <a:schemeClr val="accent5">
                        <a:lumMod val="75000"/>
                      </a:schemeClr>
                    </a:solidFill>
                  </a:rPr>
                  <a:t>, </a:t>
                </a:r>
                <a14:m>
                  <m:oMath xmlns:m="http://schemas.openxmlformats.org/officeDocument/2006/math">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ea typeface="Cambria Math" charset="0"/>
                            <a:cs typeface="Cambria Math" charset="0"/>
                          </a:rPr>
                          <m:t>1</m:t>
                        </m:r>
                      </m:sub>
                    </m:sSub>
                    <m:r>
                      <a:rPr lang="en-US" sz="2400" i="1">
                        <a:solidFill>
                          <a:schemeClr val="accent5">
                            <a:lumMod val="75000"/>
                          </a:schemeClr>
                        </a:solidFill>
                        <a:latin typeface="Cambria Math" charset="0"/>
                      </a:rPr>
                      <m:t>,…,</m:t>
                    </m:r>
                    <m:sSub>
                      <m:sSubPr>
                        <m:ctrlPr>
                          <a:rPr lang="en-US" sz="2400" i="1">
                            <a:solidFill>
                              <a:schemeClr val="accent5">
                                <a:lumMod val="75000"/>
                              </a:schemeClr>
                            </a:solidFill>
                            <a:latin typeface="Cambria Math" charset="0"/>
                          </a:rPr>
                        </m:ctrlPr>
                      </m:sSubPr>
                      <m:e>
                        <m:r>
                          <a:rPr lang="en-US" sz="2400" i="1">
                            <a:solidFill>
                              <a:schemeClr val="accent5">
                                <a:lumMod val="75000"/>
                              </a:schemeClr>
                            </a:solidFill>
                            <a:latin typeface="Cambria Math" charset="0"/>
                            <a:ea typeface="Cambria Math" charset="0"/>
                            <a:cs typeface="Cambria Math" charset="0"/>
                          </a:rPr>
                          <m:t>𝛽</m:t>
                        </m:r>
                      </m:e>
                      <m:sub>
                        <m:r>
                          <a:rPr lang="en-US" sz="2400" i="1">
                            <a:solidFill>
                              <a:schemeClr val="accent5">
                                <a:lumMod val="75000"/>
                              </a:schemeClr>
                            </a:solidFill>
                            <a:latin typeface="Cambria Math" charset="0"/>
                            <a:ea typeface="Cambria Math" charset="0"/>
                            <a:cs typeface="Cambria Math" charset="0"/>
                          </a:rPr>
                          <m:t>𝑝</m:t>
                        </m:r>
                      </m:sub>
                    </m:sSub>
                  </m:oMath>
                </a14:m>
                <a:r>
                  <a:rPr lang="en-US" sz="2400" dirty="0">
                    <a:solidFill>
                      <a:schemeClr val="accent5">
                        <a:lumMod val="75000"/>
                      </a:schemeClr>
                    </a:solidFill>
                  </a:rPr>
                  <a:t> using an iterative method like </a:t>
                </a:r>
                <a:r>
                  <a:rPr lang="en-US" sz="2400" dirty="0" smtClean="0">
                    <a:solidFill>
                      <a:schemeClr val="accent5">
                        <a:lumMod val="75000"/>
                      </a:schemeClr>
                    </a:solidFill>
                  </a:rPr>
                  <a:t>Newton-Raphson...  ”</a:t>
                </a:r>
              </a:p>
              <a:p>
                <a:endParaRPr lang="en-US" sz="2400" dirty="0">
                  <a:solidFill>
                    <a:schemeClr val="accent3">
                      <a:lumMod val="50000"/>
                    </a:schemeClr>
                  </a:solidFill>
                </a:endParaRPr>
              </a:p>
              <a:p>
                <a:r>
                  <a:rPr lang="en-US" sz="2400" dirty="0" smtClean="0">
                    <a:solidFill>
                      <a:schemeClr val="tx1">
                        <a:lumMod val="75000"/>
                        <a:lumOff val="25000"/>
                      </a:schemeClr>
                    </a:solidFill>
                  </a:rPr>
                  <a:t>We will learn how to do actually find the solution.</a:t>
                </a:r>
              </a:p>
              <a:p>
                <a:endParaRPr lang="en-US" sz="2400" dirty="0">
                  <a:solidFill>
                    <a:schemeClr val="accent3">
                      <a:lumMod val="50000"/>
                    </a:schemeClr>
                  </a:solidFill>
                </a:endParaRPr>
              </a:p>
              <a:p>
                <a:r>
                  <a:rPr lang="en-US" sz="2400" dirty="0" smtClean="0">
                    <a:solidFill>
                      <a:schemeClr val="accent3">
                        <a:lumMod val="50000"/>
                      </a:schemeClr>
                    </a:solidFill>
                  </a:rPr>
                  <a:t> </a:t>
                </a:r>
              </a:p>
              <a:p>
                <a:endParaRPr lang="en-US" sz="2400" dirty="0">
                  <a:solidFill>
                    <a:schemeClr val="accent3">
                      <a:lumMod val="50000"/>
                    </a:schemeClr>
                  </a:solidFill>
                </a:endParaRPr>
              </a:p>
              <a:p>
                <a:endParaRPr lang="en-US" sz="2400" dirty="0">
                  <a:solidFill>
                    <a:schemeClr val="accent3">
                      <a:lumMod val="50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761177" cy="2111143"/>
              </a:xfrm>
              <a:blipFill rotWithShape="0">
                <a:blip r:embed="rId2"/>
                <a:stretch>
                  <a:fillRect l="-907" t="-2305" b="-10259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74FD6AAA-7C75-FB4B-8EA1-06B22787237D}" type="slidenum">
              <a:rPr lang="en-US" smtClean="0"/>
              <a:t>4</a:t>
            </a:fld>
            <a:endParaRPr lang="en-US"/>
          </a:p>
        </p:txBody>
      </p:sp>
    </p:spTree>
    <p:extLst>
      <p:ext uri="{BB962C8B-B14F-4D97-AF65-F5344CB8AC3E}">
        <p14:creationId xmlns:p14="http://schemas.microsoft.com/office/powerpoint/2010/main" val="15055152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Large data</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40</a:t>
            </a:fld>
            <a:endParaRPr lang="en-US"/>
          </a:p>
        </p:txBody>
      </p:sp>
    </p:spTree>
    <p:extLst>
      <p:ext uri="{BB962C8B-B14F-4D97-AF65-F5344CB8AC3E}">
        <p14:creationId xmlns:p14="http://schemas.microsoft.com/office/powerpoint/2010/main" val="1037470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3" name="Content Placeholder 2"/>
          <p:cNvSpPr>
            <a:spLocks noGrp="1"/>
          </p:cNvSpPr>
          <p:nvPr>
            <p:ph idx="1"/>
          </p:nvPr>
        </p:nvSpPr>
        <p:spPr>
          <a:xfrm>
            <a:off x="1088132" y="2285778"/>
            <a:ext cx="10327008" cy="2111143"/>
          </a:xfrm>
        </p:spPr>
        <p:txBody>
          <a:bodyPr/>
          <a:lstStyle/>
          <a:p>
            <a:pPr lvl="0"/>
            <a:r>
              <a:rPr lang="en-US" dirty="0" smtClean="0"/>
              <a:t>Instead of using  all the examples</a:t>
            </a:r>
            <a:r>
              <a:rPr lang="en-US" dirty="0"/>
              <a:t> </a:t>
            </a:r>
            <a:r>
              <a:rPr lang="en-US" dirty="0" smtClean="0"/>
              <a:t>for every step, use a subset of them (batch).</a:t>
            </a:r>
          </a:p>
          <a:p>
            <a:pPr lvl="0"/>
            <a:r>
              <a:rPr lang="en-US" dirty="0" smtClean="0"/>
              <a:t>For each iteration </a:t>
            </a:r>
            <a:r>
              <a:rPr lang="en-US" i="1" dirty="0" smtClean="0"/>
              <a:t>k, </a:t>
            </a:r>
            <a:r>
              <a:rPr lang="en-US" dirty="0" smtClean="0"/>
              <a:t> use the following Loss function to derive the derivatives: </a:t>
            </a:r>
          </a:p>
          <a:p>
            <a:pPr lvl="0"/>
            <a:endParaRPr lang="en-US" dirty="0"/>
          </a:p>
          <a:p>
            <a:pPr lvl="0"/>
            <a:endParaRPr lang="en-US" dirty="0" smtClean="0"/>
          </a:p>
          <a:p>
            <a:pPr lvl="0"/>
            <a:endParaRPr lang="en-US" dirty="0"/>
          </a:p>
          <a:p>
            <a:pPr lvl="0"/>
            <a:r>
              <a:rPr lang="en-US" dirty="0" smtClean="0"/>
              <a:t>Which is an approximation to the full Loss function. </a:t>
            </a:r>
          </a:p>
          <a:p>
            <a:pPr lvl="0"/>
            <a:r>
              <a:rPr lang="en-US" dirty="0" smtClean="0"/>
              <a:t> </a:t>
            </a:r>
          </a:p>
          <a:p>
            <a:pPr lvl="0"/>
            <a:endParaRPr lang="en-US" i="1" dirty="0"/>
          </a:p>
          <a:p>
            <a:pPr lvl="0"/>
            <a:endParaRPr lang="en-US" i="1" dirty="0" smtClean="0"/>
          </a:p>
          <a:p>
            <a:pPr lvl="0"/>
            <a:endParaRPr lang="en-US" dirty="0"/>
          </a:p>
          <a:p>
            <a:pPr lvl="0"/>
            <a:endParaRPr lang="en-US" dirty="0" smtClean="0"/>
          </a:p>
          <a:p>
            <a:pPr lvl="0"/>
            <a:endParaRPr lang="en-US" dirty="0"/>
          </a:p>
          <a:p>
            <a:pPr lvl="0"/>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41</a:t>
            </a:fld>
            <a:endParaRPr lang="en-US"/>
          </a:p>
        </p:txBody>
      </p:sp>
      <p:pic>
        <p:nvPicPr>
          <p:cNvPr id="6" name="Picture 5"/>
          <p:cNvPicPr>
            <a:picLocks noChangeAspect="1"/>
          </p:cNvPicPr>
          <p:nvPr/>
        </p:nvPicPr>
        <p:blipFill>
          <a:blip r:embed="rId2"/>
          <a:stretch>
            <a:fillRect/>
          </a:stretch>
        </p:blipFill>
        <p:spPr>
          <a:xfrm>
            <a:off x="1298636" y="1434878"/>
            <a:ext cx="4953000" cy="850900"/>
          </a:xfrm>
          <a:prstGeom prst="rect">
            <a:avLst/>
          </a:prstGeom>
        </p:spPr>
      </p:pic>
      <p:pic>
        <p:nvPicPr>
          <p:cNvPr id="7" name="Picture 6"/>
          <p:cNvPicPr>
            <a:picLocks noChangeAspect="1"/>
          </p:cNvPicPr>
          <p:nvPr/>
        </p:nvPicPr>
        <p:blipFill>
          <a:blip r:embed="rId3"/>
          <a:stretch>
            <a:fillRect/>
          </a:stretch>
        </p:blipFill>
        <p:spPr>
          <a:xfrm>
            <a:off x="1298636" y="4536621"/>
            <a:ext cx="5295900" cy="711200"/>
          </a:xfrm>
          <a:prstGeom prst="rect">
            <a:avLst/>
          </a:prstGeom>
        </p:spPr>
      </p:pic>
    </p:spTree>
    <p:extLst>
      <p:ext uri="{BB962C8B-B14F-4D97-AF65-F5344CB8AC3E}">
        <p14:creationId xmlns:p14="http://schemas.microsoft.com/office/powerpoint/2010/main" val="168583563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42</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289978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43</a:t>
            </a:fld>
            <a:endParaRPr lang="en-US"/>
          </a:p>
        </p:txBody>
      </p:sp>
      <p:grpSp>
        <p:nvGrpSpPr>
          <p:cNvPr id="8" name="Group 7"/>
          <p:cNvGrpSpPr>
            <a:grpSpLocks noChangeAspect="1"/>
          </p:cNvGrpSpPr>
          <p:nvPr/>
        </p:nvGrpSpPr>
        <p:grpSpPr>
          <a:xfrm>
            <a:off x="3431878" y="1634903"/>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grpSp>
        <p:nvGrpSpPr>
          <p:cNvPr id="25" name="Group 24"/>
          <p:cNvGrpSpPr/>
          <p:nvPr/>
        </p:nvGrpSpPr>
        <p:grpSpPr>
          <a:xfrm>
            <a:off x="9144000" y="1322332"/>
            <a:ext cx="2618065" cy="773523"/>
            <a:chOff x="9144000" y="1322332"/>
            <a:chExt cx="2618065" cy="773523"/>
          </a:xfrm>
        </p:grpSpPr>
        <p:sp>
          <p:nvSpPr>
            <p:cNvPr id="20" name="TextBox 19"/>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7138809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5" name="Content Placeholder 4"/>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74FD6AAA-7C75-FB4B-8EA1-06B22787237D}" type="slidenum">
              <a:rPr lang="en-US" smtClean="0"/>
              <a:t>44</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3" name="Google Shape;612;p50"/>
            <p:cNvSpPr/>
            <p:nvPr/>
          </p:nvSpPr>
          <p:spPr>
            <a:xfrm>
              <a:off x="5469650" y="4193025"/>
              <a:ext cx="182400" cy="18240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613;p50"/>
            <p:cNvSpPr/>
            <p:nvPr/>
          </p:nvSpPr>
          <p:spPr>
            <a:xfrm>
              <a:off x="5446650" y="4045225"/>
              <a:ext cx="2813250" cy="1495125"/>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cxnSp>
        <p:nvCxnSpPr>
          <p:cNvPr id="15" name="Google Shape;622;p50"/>
          <p:cNvCxnSpPr/>
          <p:nvPr/>
        </p:nvCxnSpPr>
        <p:spPr>
          <a:xfrm>
            <a:off x="4572000" y="2854712"/>
            <a:ext cx="327102" cy="713678"/>
          </a:xfrm>
          <a:prstGeom prst="straightConnector1">
            <a:avLst/>
          </a:prstGeom>
          <a:noFill/>
          <a:ln w="19050" cap="flat" cmpd="sng">
            <a:solidFill>
              <a:srgbClr val="CC0000"/>
            </a:solidFill>
            <a:prstDash val="solid"/>
            <a:round/>
            <a:headEnd type="none" w="med" len="med"/>
            <a:tailEnd type="triangle" w="med" len="med"/>
          </a:ln>
        </p:spPr>
      </p:cxnSp>
      <p:sp>
        <p:nvSpPr>
          <p:cNvPr id="18" name="Google Shape;612;p50"/>
          <p:cNvSpPr/>
          <p:nvPr/>
        </p:nvSpPr>
        <p:spPr>
          <a:xfrm>
            <a:off x="4899102" y="3473476"/>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20" name="Group 19"/>
          <p:cNvGrpSpPr/>
          <p:nvPr/>
        </p:nvGrpSpPr>
        <p:grpSpPr>
          <a:xfrm>
            <a:off x="9144000" y="1322332"/>
            <a:ext cx="2618065" cy="773523"/>
            <a:chOff x="9144000" y="1322332"/>
            <a:chExt cx="2618065" cy="773523"/>
          </a:xfrm>
        </p:grpSpPr>
        <p:sp>
          <p:nvSpPr>
            <p:cNvPr id="21" name="TextBox 20"/>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2" name="Straight Connector 21"/>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4" name="Straight Connector 23"/>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04517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45</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305461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46</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617942" y="4713688"/>
              <a:ext cx="2641958" cy="826662"/>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8" name="Google Shape;612;p50"/>
          <p:cNvSpPr/>
          <p:nvPr/>
        </p:nvSpPr>
        <p:spPr>
          <a:xfrm>
            <a:off x="4899102" y="3882354"/>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a:stCxn id="18" idx="6"/>
          </p:cNvCxnSpPr>
          <p:nvPr/>
        </p:nvCxnSpPr>
        <p:spPr>
          <a:xfrm>
            <a:off x="5140514" y="4017074"/>
            <a:ext cx="78256" cy="4735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574132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47</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 name="Group 15"/>
          <p:cNvGrpSpPr/>
          <p:nvPr/>
        </p:nvGrpSpPr>
        <p:grpSpPr>
          <a:xfrm>
            <a:off x="9144000" y="1322332"/>
            <a:ext cx="2618065" cy="773523"/>
            <a:chOff x="9144000" y="1322332"/>
            <a:chExt cx="2618065" cy="773523"/>
          </a:xfrm>
        </p:grpSpPr>
        <p:sp>
          <p:nvSpPr>
            <p:cNvPr id="17" name="TextBox 16"/>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82467139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48</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5" name="Google Shape;612;p50"/>
          <p:cNvSpPr/>
          <p:nvPr/>
        </p:nvSpPr>
        <p:spPr>
          <a:xfrm>
            <a:off x="5218770" y="3969515"/>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5460182" y="4103649"/>
            <a:ext cx="330572" cy="32199"/>
          </a:xfrm>
          <a:prstGeom prst="straightConnector1">
            <a:avLst/>
          </a:prstGeom>
          <a:noFill/>
          <a:ln w="19050" cap="flat" cmpd="sng">
            <a:solidFill>
              <a:srgbClr val="CC0000"/>
            </a:solidFill>
            <a:prstDash val="solid"/>
            <a:round/>
            <a:headEnd type="none" w="med" len="med"/>
            <a:tailEnd type="triangle" w="med" len="med"/>
          </a:ln>
        </p:spPr>
      </p:cxn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616494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49</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flipV="1">
              <a:off x="5561797" y="5126146"/>
              <a:ext cx="2641958" cy="38118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25985593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 dirty="0" smtClean="0"/>
              <a:t>Newton</a:t>
            </a:r>
            <a:r>
              <a:rPr lang="en-US" dirty="0" smtClean="0"/>
              <a:t>’s Method</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457200" lvl="0" indent="-342900">
                  <a:spcBef>
                    <a:spcPts val="0"/>
                  </a:spcBef>
                  <a:spcAft>
                    <a:spcPts val="1200"/>
                  </a:spcAft>
                  <a:buSzPts val="1800"/>
                  <a:buFont typeface="Arial" charset="0"/>
                  <a:buChar char="•"/>
                </a:pPr>
                <a:r>
                  <a:rPr lang="en-US" sz="2400" dirty="0" smtClean="0"/>
                  <a:t>A second order algorithm for optimization for finding a minimum of a function </a:t>
                </a:r>
                <a14:m>
                  <m:oMath xmlns:m="http://schemas.openxmlformats.org/officeDocument/2006/math">
                    <m:r>
                      <a:rPr lang="en-US" sz="2400" b="0" i="1" smtClean="0">
                        <a:latin typeface="Cambria Math" charset="0"/>
                      </a:rPr>
                      <m:t>𝐿</m:t>
                    </m:r>
                  </m:oMath>
                </a14:m>
                <a:r>
                  <a:rPr lang="en-US" sz="2400" dirty="0" smtClean="0"/>
                  <a:t>. </a:t>
                </a:r>
              </a:p>
              <a:p>
                <a:pPr marL="457200" lvl="0" indent="-342900">
                  <a:spcBef>
                    <a:spcPts val="0"/>
                  </a:spcBef>
                  <a:spcAft>
                    <a:spcPts val="1200"/>
                  </a:spcAft>
                  <a:buSzPts val="1800"/>
                  <a:buFont typeface="Arial" charset="0"/>
                  <a:buChar char="•"/>
                </a:pPr>
                <a:r>
                  <a:rPr lang="en-US" sz="2400" dirty="0" smtClean="0"/>
                  <a:t>An iterative method. </a:t>
                </a:r>
              </a:p>
              <a:p>
                <a:pPr marL="457200" lvl="0" indent="-342900">
                  <a:spcBef>
                    <a:spcPts val="0"/>
                  </a:spcBef>
                  <a:spcAft>
                    <a:spcPts val="1200"/>
                  </a:spcAft>
                  <a:buSzPts val="1800"/>
                  <a:buFont typeface="Arial" charset="0"/>
                  <a:buChar char="•"/>
                </a:pPr>
                <a:r>
                  <a:rPr lang="en-US" sz="2400" dirty="0" smtClean="0"/>
                  <a:t>The gradient informs the best direction to descent </a:t>
                </a:r>
                <a14:m>
                  <m:oMath xmlns:m="http://schemas.openxmlformats.org/officeDocument/2006/math">
                    <m:r>
                      <a:rPr lang="en-US" sz="2400" i="1">
                        <a:latin typeface="Cambria Math" charset="0"/>
                      </a:rPr>
                      <m:t>𝐿</m:t>
                    </m:r>
                  </m:oMath>
                </a14:m>
                <a:r>
                  <a:rPr lang="en-US" sz="2400" dirty="0"/>
                  <a:t>. </a:t>
                </a:r>
                <a:endParaRPr lang="en-US" sz="2400" dirty="0" smtClean="0"/>
              </a:p>
              <a:p>
                <a:pPr marL="457200" lvl="0" indent="-342900">
                  <a:spcBef>
                    <a:spcPts val="0"/>
                  </a:spcBef>
                  <a:spcAft>
                    <a:spcPts val="1200"/>
                  </a:spcAft>
                  <a:buSzPts val="1800"/>
                  <a:buFont typeface="Arial" charset="0"/>
                  <a:buChar char="•"/>
                </a:pPr>
                <a:r>
                  <a:rPr lang="en-US" sz="2400" dirty="0" smtClean="0"/>
                  <a:t>The Hessian informs the best step size to descent </a:t>
                </a:r>
                <a14:m>
                  <m:oMath xmlns:m="http://schemas.openxmlformats.org/officeDocument/2006/math">
                    <m:r>
                      <a:rPr lang="en-US" sz="2400" i="1">
                        <a:latin typeface="Cambria Math" charset="0"/>
                      </a:rPr>
                      <m:t>𝐿</m:t>
                    </m:r>
                  </m:oMath>
                </a14:m>
                <a:r>
                  <a:rPr lang="en-US" sz="2400" dirty="0"/>
                  <a:t>. </a:t>
                </a:r>
              </a:p>
              <a:p>
                <a:pPr marL="114300" lvl="0">
                  <a:spcBef>
                    <a:spcPts val="1000"/>
                  </a:spcBef>
                  <a:buSzPts val="1800"/>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t="-2305" b="-19020"/>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74FD6AAA-7C75-FB4B-8EA1-06B22787237D}" type="slidenum">
              <a:rPr lang="en-US" smtClean="0"/>
              <a:t>5</a:t>
            </a:fld>
            <a:endParaRPr lang="en-US"/>
          </a:p>
        </p:txBody>
      </p:sp>
      <p:pic>
        <p:nvPicPr>
          <p:cNvPr id="7" name="Google Shape;466;p42"/>
          <p:cNvPicPr preferRelativeResize="0"/>
          <p:nvPr/>
        </p:nvPicPr>
        <p:blipFill>
          <a:blip r:embed="rId3">
            <a:alphaModFix/>
          </a:blip>
          <a:stretch>
            <a:fillRect/>
          </a:stretch>
        </p:blipFill>
        <p:spPr>
          <a:xfrm>
            <a:off x="3903072" y="3777253"/>
            <a:ext cx="4187694" cy="841966"/>
          </a:xfrm>
          <a:prstGeom prst="rect">
            <a:avLst/>
          </a:prstGeom>
          <a:noFill/>
          <a:ln w="28575" cap="flat" cmpd="sng">
            <a:solidFill>
              <a:schemeClr val="dk2"/>
            </a:solidFill>
            <a:prstDash val="solid"/>
            <a:round/>
            <a:headEnd type="none" w="sm" len="sm"/>
            <a:tailEnd type="none" w="sm" len="sm"/>
          </a:ln>
        </p:spPr>
      </p:pic>
      <p:pic>
        <p:nvPicPr>
          <p:cNvPr id="8" name="Google Shape;467;p42"/>
          <p:cNvPicPr preferRelativeResize="0"/>
          <p:nvPr/>
        </p:nvPicPr>
        <p:blipFill>
          <a:blip r:embed="rId4">
            <a:alphaModFix/>
          </a:blip>
          <a:stretch>
            <a:fillRect/>
          </a:stretch>
        </p:blipFill>
        <p:spPr>
          <a:xfrm>
            <a:off x="3118268" y="4930487"/>
            <a:ext cx="5757302" cy="650500"/>
          </a:xfrm>
          <a:prstGeom prst="rect">
            <a:avLst/>
          </a:prstGeom>
          <a:noFill/>
          <a:ln>
            <a:noFill/>
          </a:ln>
        </p:spPr>
      </p:pic>
      <p:pic>
        <p:nvPicPr>
          <p:cNvPr id="9" name="Google Shape;468;p42"/>
          <p:cNvPicPr preferRelativeResize="0"/>
          <p:nvPr/>
        </p:nvPicPr>
        <p:blipFill>
          <a:blip r:embed="rId5">
            <a:alphaModFix/>
          </a:blip>
          <a:stretch>
            <a:fillRect/>
          </a:stretch>
        </p:blipFill>
        <p:spPr>
          <a:xfrm>
            <a:off x="4707271" y="5892255"/>
            <a:ext cx="2976064" cy="349668"/>
          </a:xfrm>
          <a:prstGeom prst="rect">
            <a:avLst/>
          </a:prstGeom>
          <a:noFill/>
          <a:ln>
            <a:noFill/>
          </a:ln>
        </p:spPr>
      </p:pic>
    </p:spTree>
    <p:extLst>
      <p:ext uri="{BB962C8B-B14F-4D97-AF65-F5344CB8AC3E}">
        <p14:creationId xmlns:p14="http://schemas.microsoft.com/office/powerpoint/2010/main" val="25102151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and Stochastic Gradient </a:t>
            </a:r>
            <a:r>
              <a:rPr lang="en-US" dirty="0"/>
              <a:t>D</a:t>
            </a:r>
            <a:r>
              <a:rPr lang="en-US" dirty="0" smtClean="0"/>
              <a:t>escent</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50</a:t>
            </a:fld>
            <a:endParaRPr lang="en-US"/>
          </a:p>
        </p:txBody>
      </p:sp>
      <p:grpSp>
        <p:nvGrpSpPr>
          <p:cNvPr id="8" name="Group 7"/>
          <p:cNvGrpSpPr>
            <a:grpSpLocks noChangeAspect="1"/>
          </p:cNvGrpSpPr>
          <p:nvPr/>
        </p:nvGrpSpPr>
        <p:grpSpPr>
          <a:xfrm>
            <a:off x="3431878" y="1649771"/>
            <a:ext cx="4886405" cy="4114800"/>
            <a:chOff x="4750900" y="3555775"/>
            <a:chExt cx="3691950" cy="2785550"/>
          </a:xfrm>
        </p:grpSpPr>
        <p:cxnSp>
          <p:nvCxnSpPr>
            <p:cNvPr id="9" name="Google Shape;608;p50"/>
            <p:cNvCxnSpPr/>
            <p:nvPr/>
          </p:nvCxnSpPr>
          <p:spPr>
            <a:xfrm>
              <a:off x="5253950" y="3594200"/>
              <a:ext cx="0" cy="2548200"/>
            </a:xfrm>
            <a:prstGeom prst="straightConnector1">
              <a:avLst/>
            </a:prstGeom>
            <a:noFill/>
            <a:ln w="28575" cap="flat" cmpd="sng">
              <a:solidFill>
                <a:schemeClr val="dk2"/>
              </a:solidFill>
              <a:prstDash val="dash"/>
              <a:round/>
              <a:headEnd type="none" w="med" len="med"/>
              <a:tailEnd type="none" w="med" len="med"/>
            </a:ln>
          </p:spPr>
        </p:cxnSp>
        <p:cxnSp>
          <p:nvCxnSpPr>
            <p:cNvPr id="10" name="Google Shape;609;p50"/>
            <p:cNvCxnSpPr/>
            <p:nvPr/>
          </p:nvCxnSpPr>
          <p:spPr>
            <a:xfrm>
              <a:off x="4750900" y="5909025"/>
              <a:ext cx="3485400" cy="0"/>
            </a:xfrm>
            <a:prstGeom prst="straightConnector1">
              <a:avLst/>
            </a:prstGeom>
            <a:noFill/>
            <a:ln w="28575" cap="flat" cmpd="sng">
              <a:solidFill>
                <a:schemeClr val="dk2"/>
              </a:solidFill>
              <a:prstDash val="dash"/>
              <a:round/>
              <a:headEnd type="none" w="med" len="med"/>
              <a:tailEnd type="none" w="med" len="med"/>
            </a:ln>
          </p:spPr>
        </p:cxnSp>
        <p:sp>
          <p:nvSpPr>
            <p:cNvPr id="11" name="Google Shape;611;p50"/>
            <p:cNvSpPr txBox="1"/>
            <p:nvPr/>
          </p:nvSpPr>
          <p:spPr>
            <a:xfrm>
              <a:off x="4840950" y="355577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b="1"/>
                <a:t>L</a:t>
              </a:r>
              <a:endParaRPr sz="1800" b="1"/>
            </a:p>
          </p:txBody>
        </p:sp>
        <p:sp>
          <p:nvSpPr>
            <p:cNvPr id="12" name="Google Shape;610;p50"/>
            <p:cNvSpPr txBox="1"/>
            <p:nvPr/>
          </p:nvSpPr>
          <p:spPr>
            <a:xfrm>
              <a:off x="8029750" y="5909025"/>
              <a:ext cx="413100" cy="432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t>𝛉</a:t>
              </a:r>
              <a:endParaRPr sz="1800"/>
            </a:p>
          </p:txBody>
        </p:sp>
        <p:sp>
          <p:nvSpPr>
            <p:cNvPr id="14" name="Google Shape;613;p50"/>
            <p:cNvSpPr/>
            <p:nvPr/>
          </p:nvSpPr>
          <p:spPr>
            <a:xfrm>
              <a:off x="5511245" y="5025895"/>
              <a:ext cx="2641958" cy="784871"/>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ysDot"/>
              <a:round/>
              <a:headEnd type="none" w="med" len="med"/>
              <a:tailEnd type="none" w="med" len="med"/>
            </a:ln>
          </p:spPr>
        </p:sp>
      </p:grpSp>
      <p:sp>
        <p:nvSpPr>
          <p:cNvPr id="19" name="Google Shape;613;p50"/>
          <p:cNvSpPr/>
          <p:nvPr/>
        </p:nvSpPr>
        <p:spPr>
          <a:xfrm>
            <a:off x="4505124" y="3064014"/>
            <a:ext cx="3539784" cy="1654893"/>
          </a:xfrm>
          <a:custGeom>
            <a:avLst/>
            <a:gdLst/>
            <a:ahLst/>
            <a:cxnLst/>
            <a:rect l="0" t="0" r="0" b="0"/>
            <a:pathLst>
              <a:path w="112530" h="59805" extrusionOk="0">
                <a:moveTo>
                  <a:pt x="0" y="8746"/>
                </a:moveTo>
                <a:cubicBezTo>
                  <a:pt x="5016" y="20037"/>
                  <a:pt x="9747" y="35054"/>
                  <a:pt x="21468" y="38961"/>
                </a:cubicBezTo>
                <a:cubicBezTo>
                  <a:pt x="25008" y="40141"/>
                  <a:pt x="29495" y="39839"/>
                  <a:pt x="32600" y="37769"/>
                </a:cubicBezTo>
                <a:cubicBezTo>
                  <a:pt x="36791" y="34974"/>
                  <a:pt x="37317" y="28467"/>
                  <a:pt x="41347" y="25444"/>
                </a:cubicBezTo>
                <a:cubicBezTo>
                  <a:pt x="43701" y="23679"/>
                  <a:pt x="47427" y="25393"/>
                  <a:pt x="50093" y="26637"/>
                </a:cubicBezTo>
                <a:cubicBezTo>
                  <a:pt x="60686" y="31580"/>
                  <a:pt x="60912" y="47790"/>
                  <a:pt x="69176" y="56057"/>
                </a:cubicBezTo>
                <a:cubicBezTo>
                  <a:pt x="70815" y="57697"/>
                  <a:pt x="72924" y="60317"/>
                  <a:pt x="75140" y="59635"/>
                </a:cubicBezTo>
                <a:cubicBezTo>
                  <a:pt x="86327" y="56193"/>
                  <a:pt x="87008" y="39457"/>
                  <a:pt x="93030" y="29420"/>
                </a:cubicBezTo>
                <a:cubicBezTo>
                  <a:pt x="99043" y="19396"/>
                  <a:pt x="114951" y="11339"/>
                  <a:pt x="112113" y="0"/>
                </a:cubicBezTo>
              </a:path>
            </a:pathLst>
          </a:custGeom>
          <a:noFill/>
          <a:ln w="28575" cap="flat" cmpd="sng">
            <a:solidFill>
              <a:schemeClr val="dk2"/>
            </a:solidFill>
            <a:prstDash val="solid"/>
            <a:round/>
            <a:headEnd type="none" w="med" len="med"/>
            <a:tailEnd type="none" w="med" len="med"/>
          </a:ln>
        </p:spPr>
      </p:sp>
      <p:sp>
        <p:nvSpPr>
          <p:cNvPr id="16" name="Google Shape;612;p50"/>
          <p:cNvSpPr/>
          <p:nvPr/>
        </p:nvSpPr>
        <p:spPr>
          <a:xfrm>
            <a:off x="5790754" y="4040933"/>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3" name="Google Shape;622;p50"/>
          <p:cNvCxnSpPr/>
          <p:nvPr/>
        </p:nvCxnSpPr>
        <p:spPr>
          <a:xfrm>
            <a:off x="6032166" y="4244898"/>
            <a:ext cx="313212" cy="282895"/>
          </a:xfrm>
          <a:prstGeom prst="straightConnector1">
            <a:avLst/>
          </a:prstGeom>
          <a:noFill/>
          <a:ln w="19050" cap="flat" cmpd="sng">
            <a:solidFill>
              <a:srgbClr val="CC0000"/>
            </a:solidFill>
            <a:prstDash val="solid"/>
            <a:round/>
            <a:headEnd type="none" w="med" len="med"/>
            <a:tailEnd type="triangle" w="med" len="med"/>
          </a:ln>
        </p:spPr>
      </p:cxnSp>
      <p:sp>
        <p:nvSpPr>
          <p:cNvPr id="15" name="Google Shape;612;p50"/>
          <p:cNvSpPr/>
          <p:nvPr/>
        </p:nvSpPr>
        <p:spPr>
          <a:xfrm>
            <a:off x="6345378" y="4432878"/>
            <a:ext cx="241412" cy="269440"/>
          </a:xfrm>
          <a:prstGeom prst="ellipse">
            <a:avLst/>
          </a:prstGeom>
          <a:solidFill>
            <a:srgbClr val="CC00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 name="Group 16"/>
          <p:cNvGrpSpPr/>
          <p:nvPr/>
        </p:nvGrpSpPr>
        <p:grpSpPr>
          <a:xfrm>
            <a:off x="9144000" y="1322332"/>
            <a:ext cx="2618065" cy="773523"/>
            <a:chOff x="9144000" y="1322332"/>
            <a:chExt cx="2618065" cy="773523"/>
          </a:xfrm>
        </p:grpSpPr>
        <p:sp>
          <p:nvSpPr>
            <p:cNvPr id="18" name="TextBox 17"/>
            <p:cNvSpPr txBox="1"/>
            <p:nvPr/>
          </p:nvSpPr>
          <p:spPr>
            <a:xfrm>
              <a:off x="9144000" y="1322332"/>
              <a:ext cx="1822935" cy="369332"/>
            </a:xfrm>
            <a:prstGeom prst="rect">
              <a:avLst/>
            </a:prstGeom>
            <a:noFill/>
          </p:spPr>
          <p:txBody>
            <a:bodyPr wrap="none" rtlCol="0">
              <a:spAutoFit/>
            </a:bodyPr>
            <a:lstStyle/>
            <a:p>
              <a:r>
                <a:rPr lang="en-US" smtClean="0">
                  <a:latin typeface="Karla" charset="0"/>
                  <a:ea typeface="Karla" charset="0"/>
                  <a:cs typeface="Karla" charset="0"/>
                </a:rPr>
                <a:t>Full Likelihood: </a:t>
              </a:r>
              <a:endParaRPr lang="en-US" dirty="0">
                <a:latin typeface="Karla" charset="0"/>
                <a:ea typeface="Karla" charset="0"/>
                <a:cs typeface="Karla" charset="0"/>
              </a:endParaRPr>
            </a:p>
          </p:txBody>
        </p:sp>
        <p:cxnSp>
          <p:nvCxnSpPr>
            <p:cNvPr id="20" name="Straight Connector 19"/>
            <p:cNvCxnSpPr/>
            <p:nvPr/>
          </p:nvCxnSpPr>
          <p:spPr>
            <a:xfrm flipH="1">
              <a:off x="11199608" y="1506998"/>
              <a:ext cx="530087"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9178211" y="1726523"/>
              <a:ext cx="2053767" cy="369332"/>
            </a:xfrm>
            <a:prstGeom prst="rect">
              <a:avLst/>
            </a:prstGeom>
            <a:noFill/>
          </p:spPr>
          <p:txBody>
            <a:bodyPr wrap="none" rtlCol="0">
              <a:spAutoFit/>
            </a:bodyPr>
            <a:lstStyle/>
            <a:p>
              <a:r>
                <a:rPr lang="en-US" dirty="0" smtClean="0">
                  <a:latin typeface="Karla" charset="0"/>
                  <a:ea typeface="Karla" charset="0"/>
                  <a:cs typeface="Karla" charset="0"/>
                </a:rPr>
                <a:t>Batch Likelihood: </a:t>
              </a:r>
              <a:endParaRPr lang="en-US" dirty="0">
                <a:latin typeface="Karla" charset="0"/>
                <a:ea typeface="Karla" charset="0"/>
                <a:cs typeface="Karla" charset="0"/>
              </a:endParaRPr>
            </a:p>
          </p:txBody>
        </p:sp>
        <p:cxnSp>
          <p:nvCxnSpPr>
            <p:cNvPr id="22" name="Straight Connector 21"/>
            <p:cNvCxnSpPr/>
            <p:nvPr/>
          </p:nvCxnSpPr>
          <p:spPr>
            <a:xfrm flipH="1">
              <a:off x="11231978" y="1911189"/>
              <a:ext cx="530087" cy="0"/>
            </a:xfrm>
            <a:prstGeom prst="line">
              <a:avLst/>
            </a:prstGeom>
            <a:ln>
              <a:prstDash val="sysDot"/>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3434166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a:t>
            </a:r>
          </a:p>
        </p:txBody>
      </p:sp>
      <p:sp>
        <p:nvSpPr>
          <p:cNvPr id="3" name="Slide Number Placeholder 2"/>
          <p:cNvSpPr>
            <a:spLocks noGrp="1"/>
          </p:cNvSpPr>
          <p:nvPr>
            <p:ph type="sldNum" sz="quarter" idx="12"/>
          </p:nvPr>
        </p:nvSpPr>
        <p:spPr/>
        <p:txBody>
          <a:bodyPr/>
          <a:lstStyle/>
          <a:p>
            <a:fld id="{74FD6AAA-7C75-FB4B-8EA1-06B22787237D}" type="slidenum">
              <a:rPr lang="en-US" smtClean="0"/>
              <a:t>51</a:t>
            </a:fld>
            <a:endParaRPr lang="en-US"/>
          </a:p>
        </p:txBody>
      </p:sp>
    </p:spTree>
    <p:extLst>
      <p:ext uri="{BB962C8B-B14F-4D97-AF65-F5344CB8AC3E}">
        <p14:creationId xmlns:p14="http://schemas.microsoft.com/office/powerpoint/2010/main" val="198392613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9566" y="216531"/>
            <a:ext cx="11493416" cy="767276"/>
          </a:xfrm>
        </p:spPr>
        <p:txBody>
          <a:bodyPr/>
          <a:lstStyle/>
          <a:p>
            <a:r>
              <a:rPr lang="en-US" dirty="0" smtClean="0"/>
              <a:t>Backpropagation: Logistic Regression Revisited</a:t>
            </a:r>
            <a:endParaRPr lang="en-US" dirty="0"/>
          </a:p>
        </p:txBody>
      </p:sp>
      <p:sp>
        <p:nvSpPr>
          <p:cNvPr id="4" name="Slide Number Placeholder 3"/>
          <p:cNvSpPr>
            <a:spLocks noGrp="1"/>
          </p:cNvSpPr>
          <p:nvPr>
            <p:ph type="sldNum" sz="quarter" idx="12"/>
          </p:nvPr>
        </p:nvSpPr>
        <p:spPr>
          <a:xfrm>
            <a:off x="9154274" y="6400800"/>
            <a:ext cx="2844800" cy="365125"/>
          </a:xfrm>
        </p:spPr>
        <p:txBody>
          <a:bodyPr/>
          <a:lstStyle/>
          <a:p>
            <a:fld id="{74FD6AAA-7C75-FB4B-8EA1-06B22787237D}" type="slidenum">
              <a:rPr lang="en-US" smtClean="0"/>
              <a:t>52</a:t>
            </a:fld>
            <a:endParaRPr lang="en-US"/>
          </a:p>
        </p:txBody>
      </p:sp>
      <mc:AlternateContent xmlns:mc="http://schemas.openxmlformats.org/markup-compatibility/2006" xmlns:a14="http://schemas.microsoft.com/office/drawing/2010/main">
        <mc:Choice Requires="a14">
          <p:sp>
            <p:nvSpPr>
              <p:cNvPr id="6" name="TextBox 5"/>
              <p:cNvSpPr txBox="1"/>
              <p:nvPr/>
            </p:nvSpPr>
            <p:spPr>
              <a:xfrm>
                <a:off x="77770" y="1757342"/>
                <a:ext cx="4333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77770" y="1757342"/>
                <a:ext cx="433387" cy="369332"/>
              </a:xfrm>
              <a:prstGeom prst="rect">
                <a:avLst/>
              </a:prstGeom>
              <a:blipFill rotWithShape="0">
                <a:blip r:embed="rId2"/>
                <a:stretch>
                  <a:fillRect b="-1639"/>
                </a:stretch>
              </a:blipFill>
            </p:spPr>
            <p:txBody>
              <a:bodyPr/>
              <a:lstStyle/>
              <a:p>
                <a:r>
                  <a:rPr lang="en-US">
                    <a:noFill/>
                  </a:rPr>
                  <a:t> </a:t>
                </a:r>
              </a:p>
            </p:txBody>
          </p:sp>
        </mc:Fallback>
      </mc:AlternateContent>
      <p:grpSp>
        <p:nvGrpSpPr>
          <p:cNvPr id="81" name="Group 80"/>
          <p:cNvGrpSpPr/>
          <p:nvPr/>
        </p:nvGrpSpPr>
        <p:grpSpPr>
          <a:xfrm>
            <a:off x="511157" y="1439178"/>
            <a:ext cx="3406743" cy="1005840"/>
            <a:chOff x="511157" y="1439178"/>
            <a:chExt cx="3406743" cy="1005840"/>
          </a:xfrm>
        </p:grpSpPr>
        <p:sp>
          <p:nvSpPr>
            <p:cNvPr id="5" name="Rectangle 4"/>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 name="Straight Arrow Connector 7"/>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a:off x="2245647" y="1733764"/>
                  <a:ext cx="16722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a:off x="2245647" y="1733764"/>
                  <a:ext cx="1672253" cy="369332"/>
                </a:xfrm>
                <a:prstGeom prst="rect">
                  <a:avLst/>
                </a:prstGeom>
                <a:blipFill rotWithShape="0">
                  <a:blip r:embed="rId3"/>
                  <a:stretch>
                    <a:fillRect b="-13115"/>
                  </a:stretch>
                </a:blipFill>
              </p:spPr>
              <p:txBody>
                <a:bodyPr/>
                <a:lstStyle/>
                <a:p>
                  <a:r>
                    <a:rPr lang="en-US">
                      <a:noFill/>
                    </a:rPr>
                    <a:t> </a:t>
                  </a:r>
                </a:p>
              </p:txBody>
            </p:sp>
          </mc:Fallback>
        </mc:AlternateContent>
        <p:cxnSp>
          <p:nvCxnSpPr>
            <p:cNvPr id="12" name="Straight Arrow Connector 11"/>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2" name="Group 81"/>
          <p:cNvGrpSpPr/>
          <p:nvPr/>
        </p:nvGrpSpPr>
        <p:grpSpPr>
          <a:xfrm>
            <a:off x="3896980" y="1458086"/>
            <a:ext cx="3585998" cy="1005840"/>
            <a:chOff x="3896980" y="1458086"/>
            <a:chExt cx="3585998" cy="1005840"/>
          </a:xfrm>
        </p:grpSpPr>
        <p:sp>
          <p:nvSpPr>
            <p:cNvPr id="13" name="Rectangle 12"/>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4" name="TextBox 13"/>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𝑖</m:t>
                                    </m:r>
                                  </m:sub>
                                </m:sSub>
                              </m:sup>
                            </m:sSup>
                          </m:den>
                        </m:f>
                      </m:oMath>
                    </m:oMathPara>
                  </a14:m>
                  <a:endParaRPr lang="en-US" b="1" dirty="0"/>
                </a:p>
              </p:txBody>
            </p:sp>
          </mc:Choice>
          <mc:Fallback xmlns="">
            <p:sp>
              <p:nvSpPr>
                <p:cNvPr id="14" name="TextBox 13"/>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4"/>
                  <a:stretch>
                    <a:fillRect/>
                  </a:stretch>
                </a:blipFill>
              </p:spPr>
              <p:txBody>
                <a:bodyPr/>
                <a:lstStyle/>
                <a:p>
                  <a:r>
                    <a:rPr lang="en-US">
                      <a:noFill/>
                    </a:rPr>
                    <a:t> </a:t>
                  </a:r>
                </a:p>
              </p:txBody>
            </p:sp>
          </mc:Fallback>
        </mc:AlternateContent>
        <p:cxnSp>
          <p:nvCxnSpPr>
            <p:cNvPr id="15" name="Straight Arrow Connector 14"/>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83" name="Group 82"/>
          <p:cNvGrpSpPr/>
          <p:nvPr/>
        </p:nvGrpSpPr>
        <p:grpSpPr>
          <a:xfrm>
            <a:off x="7107487" y="1431116"/>
            <a:ext cx="5112208" cy="1005840"/>
            <a:chOff x="7107487" y="1431116"/>
            <a:chExt cx="5112208" cy="1005840"/>
          </a:xfrm>
        </p:grpSpPr>
        <mc:AlternateContent xmlns:mc="http://schemas.openxmlformats.org/markup-compatibility/2006" xmlns:a14="http://schemas.microsoft.com/office/drawing/2010/main">
          <mc:Choice Requires="a14">
            <p:sp>
              <p:nvSpPr>
                <p:cNvPr id="17" name="TextBox 16"/>
                <p:cNvSpPr txBox="1"/>
                <p:nvPr/>
              </p:nvSpPr>
              <p:spPr>
                <a:xfrm>
                  <a:off x="8513735" y="1749153"/>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𝑖</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𝑖</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513735" y="1749153"/>
                  <a:ext cx="3705960" cy="338554"/>
                </a:xfrm>
                <a:prstGeom prst="rect">
                  <a:avLst/>
                </a:prstGeom>
                <a:blipFill rotWithShape="0">
                  <a:blip r:embed="rId5"/>
                  <a:stretch>
                    <a:fillRect t="-89091" b="-116364"/>
                  </a:stretch>
                </a:blipFill>
              </p:spPr>
              <p:txBody>
                <a:bodyPr/>
                <a:lstStyle/>
                <a:p>
                  <a:r>
                    <a:rPr lang="en-US">
                      <a:noFill/>
                    </a:rPr>
                    <a:t> </a:t>
                  </a:r>
                </a:p>
              </p:txBody>
            </p:sp>
          </mc:Fallback>
        </mc:AlternateContent>
        <p:sp>
          <p:nvSpPr>
            <p:cNvPr id="16" name="Rectangle 15"/>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26" name="Straight Arrow Connector 25"/>
            <p:cNvCxnSpPr/>
            <p:nvPr/>
          </p:nvCxnSpPr>
          <p:spPr>
            <a:xfrm>
              <a:off x="7107487" y="1932028"/>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8309791" y="1903041"/>
              <a:ext cx="184731" cy="369332"/>
            </a:xfrm>
            <a:prstGeom prst="rect">
              <a:avLst/>
            </a:prstGeom>
            <a:noFill/>
          </p:spPr>
          <p:txBody>
            <a:bodyPr wrap="none" rtlCol="0">
              <a:spAutoFit/>
            </a:bodyPr>
            <a:lstStyle/>
            <a:p>
              <a:endParaRPr lang="en-US" dirty="0"/>
            </a:p>
          </p:txBody>
        </p:sp>
        <p:cxnSp>
          <p:nvCxnSpPr>
            <p:cNvPr id="37" name="Straight Arrow Connector 36"/>
            <p:cNvCxnSpPr/>
            <p:nvPr/>
          </p:nvCxnSpPr>
          <p:spPr>
            <a:xfrm flipV="1">
              <a:off x="8522400" y="1945105"/>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01" name="Group 100"/>
          <p:cNvGrpSpPr/>
          <p:nvPr/>
        </p:nvGrpSpPr>
        <p:grpSpPr>
          <a:xfrm>
            <a:off x="86367" y="2802637"/>
            <a:ext cx="12153583" cy="1032810"/>
            <a:chOff x="86367" y="2802637"/>
            <a:chExt cx="12153583" cy="1032810"/>
          </a:xfrm>
        </p:grpSpPr>
        <mc:AlternateContent xmlns:mc="http://schemas.openxmlformats.org/markup-compatibility/2006" xmlns:a14="http://schemas.microsoft.com/office/drawing/2010/main">
          <mc:Choice Requires="a14">
            <p:sp>
              <p:nvSpPr>
                <p:cNvPr id="55" name="TextBox 54"/>
                <p:cNvSpPr txBox="1"/>
                <p:nvPr/>
              </p:nvSpPr>
              <p:spPr>
                <a:xfrm>
                  <a:off x="86367" y="3123685"/>
                  <a:ext cx="4758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55" name="TextBox 54"/>
                <p:cNvSpPr txBox="1">
                  <a:spLocks noRot="1" noChangeAspect="1" noMove="1" noResize="1" noEditPoints="1" noAdjustHandles="1" noChangeArrowheads="1" noChangeShapeType="1" noTextEdit="1"/>
                </p:cNvSpPr>
                <p:nvPr/>
              </p:nvSpPr>
              <p:spPr>
                <a:xfrm>
                  <a:off x="86367" y="3123685"/>
                  <a:ext cx="475836" cy="369332"/>
                </a:xfrm>
                <a:prstGeom prst="rect">
                  <a:avLst/>
                </a:prstGeom>
                <a:blipFill rotWithShape="0">
                  <a:blip r:embed="rId6"/>
                  <a:stretch>
                    <a:fillRect/>
                  </a:stretch>
                </a:blipFill>
              </p:spPr>
              <p:txBody>
                <a:bodyPr/>
                <a:lstStyle/>
                <a:p>
                  <a:r>
                    <a:rPr lang="en-US">
                      <a:noFill/>
                    </a:rPr>
                    <a:t> </a:t>
                  </a:r>
                </a:p>
              </p:txBody>
            </p:sp>
          </mc:Fallback>
        </mc:AlternateContent>
        <p:cxnSp>
          <p:nvCxnSpPr>
            <p:cNvPr id="56" name="Straight Arrow Connector 55"/>
            <p:cNvCxnSpPr/>
            <p:nvPr/>
          </p:nvCxnSpPr>
          <p:spPr>
            <a:xfrm>
              <a:off x="562203" y="3331700"/>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p:cNvSpPr txBox="1"/>
                <p:nvPr/>
              </p:nvSpPr>
              <p:spPr>
                <a:xfrm>
                  <a:off x="8533990" y="3112351"/>
                  <a:ext cx="370596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𝑘</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r>
                          <a:rPr lang="en-US" sz="1600" b="0" i="1" smtClean="0">
                            <a:latin typeface="Cambria Math" charset="0"/>
                            <a:ea typeface="Cambria Math" charset="0"/>
                            <a:cs typeface="Cambria Math" charset="0"/>
                          </a:rPr>
                          <m:t>=</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func>
                          <m:funcPr>
                            <m:ctrlPr>
                              <a:rPr lang="en-US" sz="1600" b="0" i="1" smtClean="0">
                                <a:latin typeface="Cambria Math" charset="0"/>
                                <a:ea typeface="Cambria Math" charset="0"/>
                                <a:cs typeface="Cambria Math" charset="0"/>
                              </a:rPr>
                            </m:ctrlPr>
                          </m:funcPr>
                          <m:fName>
                            <m:r>
                              <m:rPr>
                                <m:sty m:val="p"/>
                              </m:rPr>
                              <a:rPr lang="en-US" sz="1600" b="0" i="0" smtClean="0">
                                <a:latin typeface="Cambria Math" charset="0"/>
                                <a:ea typeface="Cambria Math" charset="0"/>
                                <a:cs typeface="Cambria Math" charset="0"/>
                              </a:rPr>
                              <m:t>ln</m:t>
                            </m:r>
                          </m:fName>
                          <m:e>
                            <m:d>
                              <m:dPr>
                                <m:ctrlPr>
                                  <a:rPr lang="en-US" sz="1600" b="0" i="1" smtClean="0">
                                    <a:latin typeface="Cambria Math" charset="0"/>
                                    <a:ea typeface="Cambria Math" charset="0"/>
                                    <a:cs typeface="Cambria Math" charset="0"/>
                                  </a:rPr>
                                </m:ctrlPr>
                              </m:dPr>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e>
                            </m:d>
                          </m:e>
                        </m:func>
                        <m:r>
                          <a:rPr lang="en-US" sz="1600" b="0" i="1" smtClean="0">
                            <a:latin typeface="Cambria Math" charset="0"/>
                            <a:ea typeface="Cambria Math" charset="0"/>
                            <a:cs typeface="Cambria Math" charset="0"/>
                          </a:rPr>
                          <m:t>+</m:t>
                        </m:r>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𝑦</m:t>
                                </m:r>
                              </m:e>
                              <m:sub>
                                <m:r>
                                  <a:rPr lang="en-US" sz="1600" b="0" i="1" smtClean="0">
                                    <a:latin typeface="Cambria Math" charset="0"/>
                                    <a:ea typeface="Cambria Math" charset="0"/>
                                    <a:cs typeface="Cambria Math" charset="0"/>
                                  </a:rPr>
                                  <m:t>𝑘</m:t>
                                </m:r>
                              </m:sub>
                            </m:sSub>
                          </m:e>
                        </m:d>
                        <m:r>
                          <m:rPr>
                            <m:sty m:val="p"/>
                          </m:rPr>
                          <a:rPr lang="en-US" sz="1600" b="0" i="0" smtClean="0">
                            <a:latin typeface="Cambria Math" charset="0"/>
                            <a:ea typeface="Cambria Math" charset="0"/>
                            <a:cs typeface="Cambria Math" charset="0"/>
                          </a:rPr>
                          <m:t>ln</m:t>
                        </m:r>
                        <m:r>
                          <a:rPr lang="en-US" sz="1600" b="0" i="1" smtClean="0">
                            <a:latin typeface="Cambria Math" charset="0"/>
                            <a:ea typeface="Cambria Math" charset="0"/>
                            <a:cs typeface="Cambria Math" charset="0"/>
                          </a:rPr>
                          <m:t>⁡(1−</m:t>
                        </m:r>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𝑝</m:t>
                            </m:r>
                          </m:e>
                          <m:sub>
                            <m:r>
                              <a:rPr lang="en-US" sz="1600" b="0" i="1" smtClean="0">
                                <a:latin typeface="Cambria Math" charset="0"/>
                                <a:ea typeface="Cambria Math" charset="0"/>
                                <a:cs typeface="Cambria Math" charset="0"/>
                              </a:rPr>
                              <m:t>𝑘</m:t>
                            </m:r>
                          </m:sub>
                        </m:sSub>
                        <m:r>
                          <a:rPr lang="en-US" sz="1600" b="0" i="1" smtClean="0">
                            <a:latin typeface="Cambria Math" charset="0"/>
                            <a:ea typeface="Cambria Math" charset="0"/>
                            <a:cs typeface="Cambria Math" charset="0"/>
                          </a:rPr>
                          <m:t>)</m:t>
                        </m:r>
                      </m:oMath>
                    </m:oMathPara>
                  </a14:m>
                  <a:endParaRPr lang="en-US" b="0" i="1" dirty="0" smtClean="0">
                    <a:latin typeface="Cambria Math" charset="0"/>
                    <a:ea typeface="Cambria Math" charset="0"/>
                    <a:cs typeface="Cambria Math" charset="0"/>
                  </a:endParaRPr>
                </a:p>
              </p:txBody>
            </p:sp>
          </mc:Choice>
          <mc:Fallback xmlns="">
            <p:sp>
              <p:nvSpPr>
                <p:cNvPr id="58" name="TextBox 57"/>
                <p:cNvSpPr txBox="1">
                  <a:spLocks noRot="1" noChangeAspect="1" noMove="1" noResize="1" noEditPoints="1" noAdjustHandles="1" noChangeArrowheads="1" noChangeShapeType="1" noTextEdit="1"/>
                </p:cNvSpPr>
                <p:nvPr/>
              </p:nvSpPr>
              <p:spPr>
                <a:xfrm>
                  <a:off x="8533990" y="3112351"/>
                  <a:ext cx="3705960" cy="338554"/>
                </a:xfrm>
                <a:prstGeom prst="rect">
                  <a:avLst/>
                </a:prstGeom>
                <a:blipFill rotWithShape="0">
                  <a:blip r:embed="rId7"/>
                  <a:stretch>
                    <a:fillRect t="-89091" b="-116364"/>
                  </a:stretch>
                </a:blipFill>
              </p:spPr>
              <p:txBody>
                <a:bodyPr/>
                <a:lstStyle/>
                <a:p>
                  <a:r>
                    <a:rPr lang="en-US">
                      <a:noFill/>
                    </a:rPr>
                    <a:t> </a:t>
                  </a:r>
                </a:p>
              </p:txBody>
            </p:sp>
          </mc:Fallback>
        </mc:AlternateContent>
        <p:cxnSp>
          <p:nvCxnSpPr>
            <p:cNvPr id="59" name="Straight Arrow Connector 58"/>
            <p:cNvCxnSpPr/>
            <p:nvPr/>
          </p:nvCxnSpPr>
          <p:spPr>
            <a:xfrm flipV="1">
              <a:off x="8395819" y="3297017"/>
              <a:ext cx="180442" cy="2416"/>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85" name="Group 84"/>
            <p:cNvGrpSpPr/>
            <p:nvPr/>
          </p:nvGrpSpPr>
          <p:grpSpPr>
            <a:xfrm>
              <a:off x="543714" y="2810699"/>
              <a:ext cx="3539600" cy="1005840"/>
              <a:chOff x="511157" y="1439178"/>
              <a:chExt cx="3539600" cy="1005840"/>
            </a:xfrm>
          </p:grpSpPr>
          <p:sp>
            <p:nvSpPr>
              <p:cNvPr id="86" name="Rectangle 85"/>
              <p:cNvSpPr/>
              <p:nvPr/>
            </p:nvSpPr>
            <p:spPr>
              <a:xfrm>
                <a:off x="926320" y="1439178"/>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p:cxnSp>
            <p:nvCxnSpPr>
              <p:cNvPr id="87" name="Straight Arrow Connector 86"/>
              <p:cNvCxnSpPr/>
              <p:nvPr/>
            </p:nvCxnSpPr>
            <p:spPr>
              <a:xfrm>
                <a:off x="511157" y="1961006"/>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8" name="TextBox 87"/>
                  <p:cNvSpPr txBox="1"/>
                  <p:nvPr/>
                </p:nvSpPr>
                <p:spPr>
                  <a:xfrm>
                    <a:off x="2245647" y="1733764"/>
                    <a:ext cx="180511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𝑘</m:t>
                              </m:r>
                            </m:sub>
                          </m:sSub>
                        </m:oMath>
                      </m:oMathPara>
                    </a14:m>
                    <a:endParaRPr lang="en-US" dirty="0"/>
                  </a:p>
                </p:txBody>
              </p:sp>
            </mc:Choice>
            <mc:Fallback xmlns="">
              <p:sp>
                <p:nvSpPr>
                  <p:cNvPr id="88" name="TextBox 87"/>
                  <p:cNvSpPr txBox="1">
                    <a:spLocks noRot="1" noChangeAspect="1" noMove="1" noResize="1" noEditPoints="1" noAdjustHandles="1" noChangeArrowheads="1" noChangeShapeType="1" noTextEdit="1"/>
                  </p:cNvSpPr>
                  <p:nvPr/>
                </p:nvSpPr>
                <p:spPr>
                  <a:xfrm>
                    <a:off x="2245647" y="1733764"/>
                    <a:ext cx="1805110" cy="369332"/>
                  </a:xfrm>
                  <a:prstGeom prst="rect">
                    <a:avLst/>
                  </a:prstGeom>
                  <a:blipFill rotWithShape="0">
                    <a:blip r:embed="rId8"/>
                    <a:stretch>
                      <a:fillRect b="-13115"/>
                    </a:stretch>
                  </a:blipFill>
                </p:spPr>
                <p:txBody>
                  <a:bodyPr/>
                  <a:lstStyle/>
                  <a:p>
                    <a:r>
                      <a:rPr lang="en-US">
                        <a:noFill/>
                      </a:rPr>
                      <a:t> </a:t>
                    </a:r>
                  </a:p>
                </p:txBody>
              </p:sp>
            </mc:Fallback>
          </mc:AlternateContent>
          <p:cxnSp>
            <p:nvCxnSpPr>
              <p:cNvPr id="89" name="Straight Arrow Connector 88"/>
              <p:cNvCxnSpPr/>
              <p:nvPr/>
            </p:nvCxnSpPr>
            <p:spPr>
              <a:xfrm flipV="1">
                <a:off x="2039979" y="1949319"/>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a:off x="3929537" y="2829607"/>
              <a:ext cx="3585998" cy="1005840"/>
              <a:chOff x="3896980" y="1458086"/>
              <a:chExt cx="3585998" cy="1005840"/>
            </a:xfrm>
          </p:grpSpPr>
          <p:sp>
            <p:nvSpPr>
              <p:cNvPr id="91" name="Rectangle 90"/>
              <p:cNvSpPr/>
              <p:nvPr/>
            </p:nvSpPr>
            <p:spPr>
              <a:xfrm>
                <a:off x="4186908" y="1458086"/>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92" name="TextBox 91"/>
                  <p:cNvSpPr txBox="1"/>
                  <p:nvPr/>
                </p:nvSpPr>
                <p:spPr>
                  <a:xfrm>
                    <a:off x="5237466" y="1594367"/>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𝑝</m:t>
                              </m:r>
                            </m:e>
                            <m:sub>
                              <m:r>
                                <a:rPr lang="en-US" b="0" i="1" smtClean="0">
                                  <a:latin typeface="Cambria Math" charset="0"/>
                                </a:rPr>
                                <m:t>𝑖</m:t>
                              </m:r>
                            </m:sub>
                          </m:sSub>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𝑘</m:t>
                                      </m:r>
                                    </m:sub>
                                  </m:sSub>
                                </m:sup>
                              </m:sSup>
                            </m:den>
                          </m:f>
                        </m:oMath>
                      </m:oMathPara>
                    </a14:m>
                    <a:endParaRPr lang="en-US" b="1" dirty="0"/>
                  </a:p>
                </p:txBody>
              </p:sp>
            </mc:Choice>
            <mc:Fallback xmlns="">
              <p:sp>
                <p:nvSpPr>
                  <p:cNvPr id="92" name="TextBox 91"/>
                  <p:cNvSpPr txBox="1">
                    <a:spLocks noRot="1" noChangeAspect="1" noMove="1" noResize="1" noEditPoints="1" noAdjustHandles="1" noChangeArrowheads="1" noChangeShapeType="1" noTextEdit="1"/>
                  </p:cNvSpPr>
                  <p:nvPr/>
                </p:nvSpPr>
                <p:spPr>
                  <a:xfrm>
                    <a:off x="5237466" y="1594367"/>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93" name="Straight Arrow Connector 92"/>
              <p:cNvCxnSpPr/>
              <p:nvPr/>
            </p:nvCxnSpPr>
            <p:spPr>
              <a:xfrm>
                <a:off x="5370095" y="1949116"/>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p:nvPr/>
            </p:nvCxnSpPr>
            <p:spPr>
              <a:xfrm flipV="1">
                <a:off x="3896980" y="1933074"/>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95" name="Group 94"/>
            <p:cNvGrpSpPr/>
            <p:nvPr/>
          </p:nvGrpSpPr>
          <p:grpSpPr>
            <a:xfrm>
              <a:off x="7088496" y="2802637"/>
              <a:ext cx="1370851" cy="1005840"/>
              <a:chOff x="7123671" y="1431116"/>
              <a:chExt cx="1370851" cy="1005840"/>
            </a:xfrm>
          </p:grpSpPr>
          <p:sp>
            <p:nvSpPr>
              <p:cNvPr id="97" name="Rectangle 96"/>
              <p:cNvSpPr/>
              <p:nvPr/>
            </p:nvSpPr>
            <p:spPr>
              <a:xfrm>
                <a:off x="7485830" y="1431116"/>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98" name="Straight Arrow Connector 97"/>
              <p:cNvCxnSpPr/>
              <p:nvPr/>
            </p:nvCxnSpPr>
            <p:spPr>
              <a:xfrm>
                <a:off x="7123671" y="1940120"/>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TextBox 98"/>
              <p:cNvSpPr txBox="1"/>
              <p:nvPr/>
            </p:nvSpPr>
            <p:spPr>
              <a:xfrm>
                <a:off x="8309791" y="1903041"/>
                <a:ext cx="184731" cy="369332"/>
              </a:xfrm>
              <a:prstGeom prst="rect">
                <a:avLst/>
              </a:prstGeom>
              <a:noFill/>
            </p:spPr>
            <p:txBody>
              <a:bodyPr wrap="none" rtlCol="0">
                <a:spAutoFit/>
              </a:bodyPr>
              <a:lstStyle/>
              <a:p>
                <a:endParaRPr lang="en-US" dirty="0"/>
              </a:p>
            </p:txBody>
          </p:sp>
        </p:grpSp>
      </p:grpSp>
      <p:grpSp>
        <p:nvGrpSpPr>
          <p:cNvPr id="104" name="Group 103"/>
          <p:cNvGrpSpPr/>
          <p:nvPr/>
        </p:nvGrpSpPr>
        <p:grpSpPr>
          <a:xfrm>
            <a:off x="104930" y="4097695"/>
            <a:ext cx="11852982" cy="1714024"/>
            <a:chOff x="0" y="4097695"/>
            <a:chExt cx="11852982" cy="1714024"/>
          </a:xfrm>
        </p:grpSpPr>
        <p:grpSp>
          <p:nvGrpSpPr>
            <p:cNvPr id="80" name="Group 79"/>
            <p:cNvGrpSpPr/>
            <p:nvPr/>
          </p:nvGrpSpPr>
          <p:grpSpPr>
            <a:xfrm>
              <a:off x="0" y="4778909"/>
              <a:ext cx="11852982" cy="1032810"/>
              <a:chOff x="0" y="4778909"/>
              <a:chExt cx="11852982" cy="1032810"/>
            </a:xfrm>
          </p:grpSpPr>
          <p:grpSp>
            <p:nvGrpSpPr>
              <p:cNvPr id="79" name="Group 78"/>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51" name="TextBox 50"/>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51" name="TextBox 50"/>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63" name="Group 62"/>
                <p:cNvGrpSpPr/>
                <p:nvPr/>
              </p:nvGrpSpPr>
              <p:grpSpPr>
                <a:xfrm>
                  <a:off x="0" y="4778909"/>
                  <a:ext cx="8416752" cy="1032810"/>
                  <a:chOff x="244843" y="3195835"/>
                  <a:chExt cx="8416752" cy="1032810"/>
                </a:xfrm>
              </p:grpSpPr>
              <p:sp>
                <p:nvSpPr>
                  <p:cNvPr id="64" name="Rectangle 63"/>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5" name="TextBox 64"/>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66" name="Straight Arrow Connector 65"/>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67" name="TextBox 66"/>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12"/>
                        <a:stretch>
                          <a:fillRect b="-13333"/>
                        </a:stretch>
                      </a:blipFill>
                    </p:spPr>
                    <p:txBody>
                      <a:bodyPr/>
                      <a:lstStyle/>
                      <a:p>
                        <a:r>
                          <a:rPr lang="en-US">
                            <a:noFill/>
                          </a:rPr>
                          <a:t> </a:t>
                        </a:r>
                      </a:p>
                    </p:txBody>
                  </p:sp>
                </mc:Fallback>
              </mc:AlternateContent>
              <p:cxnSp>
                <p:nvCxnSpPr>
                  <p:cNvPr id="68" name="Straight Arrow Connector 67"/>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70" name="TextBox 69"/>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70" name="TextBox 69"/>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71" name="Straight Arrow Connector 70"/>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Rectangle 71"/>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73" name="Straight Arrow Connector 72"/>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5" name="TextBox 74"/>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7" name="Straight Arrow Connector 7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103" name="TextBox 102"/>
            <p:cNvSpPr txBox="1"/>
            <p:nvPr/>
          </p:nvSpPr>
          <p:spPr>
            <a:xfrm rot="5400000">
              <a:off x="4522709" y="4204141"/>
              <a:ext cx="674557" cy="461665"/>
            </a:xfrm>
            <a:prstGeom prst="rect">
              <a:avLst/>
            </a:prstGeom>
            <a:noFill/>
          </p:spPr>
          <p:txBody>
            <a:bodyPr wrap="square" rtlCol="0">
              <a:spAutoFit/>
            </a:bodyPr>
            <a:lstStyle/>
            <a:p>
              <a:r>
                <a:rPr lang="mr-IN" sz="2400" b="1" dirty="0" smtClean="0">
                  <a:solidFill>
                    <a:schemeClr val="tx1">
                      <a:lumMod val="75000"/>
                      <a:lumOff val="25000"/>
                    </a:schemeClr>
                  </a:solidFill>
                </a:rPr>
                <a:t>…</a:t>
              </a:r>
              <a:endParaRPr lang="en-US" b="1" dirty="0">
                <a:solidFill>
                  <a:schemeClr val="tx1">
                    <a:lumMod val="75000"/>
                    <a:lumOff val="25000"/>
                  </a:schemeClr>
                </a:solidFill>
              </a:endParaRPr>
            </a:p>
          </p:txBody>
        </p:sp>
      </p:grpSp>
    </p:spTree>
    <p:extLst>
      <p:ext uri="{BB962C8B-B14F-4D97-AF65-F5344CB8AC3E}">
        <p14:creationId xmlns:p14="http://schemas.microsoft.com/office/powerpoint/2010/main" val="1740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Backpropagation: Logistic Regression Revisited</a:t>
            </a:r>
          </a:p>
        </p:txBody>
      </p:sp>
      <p:sp>
        <p:nvSpPr>
          <p:cNvPr id="4" name="Slide Number Placeholder 3"/>
          <p:cNvSpPr>
            <a:spLocks noGrp="1"/>
          </p:cNvSpPr>
          <p:nvPr>
            <p:ph type="sldNum" sz="quarter" idx="12"/>
          </p:nvPr>
        </p:nvSpPr>
        <p:spPr/>
        <p:txBody>
          <a:bodyPr/>
          <a:lstStyle/>
          <a:p>
            <a:fld id="{74FD6AAA-7C75-FB4B-8EA1-06B22787237D}" type="slidenum">
              <a:rPr lang="en-US" smtClean="0"/>
              <a:t>53</a:t>
            </a:fld>
            <a:endParaRPr lang="en-US"/>
          </a:p>
        </p:txBody>
      </p:sp>
      <p:grpSp>
        <p:nvGrpSpPr>
          <p:cNvPr id="20" name="Group 19"/>
          <p:cNvGrpSpPr/>
          <p:nvPr/>
        </p:nvGrpSpPr>
        <p:grpSpPr>
          <a:xfrm>
            <a:off x="349292" y="1479897"/>
            <a:ext cx="11852982" cy="1032810"/>
            <a:chOff x="0" y="4778909"/>
            <a:chExt cx="11852982" cy="1032810"/>
          </a:xfrm>
        </p:grpSpPr>
        <p:grpSp>
          <p:nvGrpSpPr>
            <p:cNvPr id="21" name="Group 2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3" name="TextBox 2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24" name="Group 23"/>
              <p:cNvGrpSpPr/>
              <p:nvPr/>
            </p:nvGrpSpPr>
            <p:grpSpPr>
              <a:xfrm>
                <a:off x="0" y="4778909"/>
                <a:ext cx="8416752" cy="1032810"/>
                <a:chOff x="244843" y="3195835"/>
                <a:chExt cx="8416752" cy="1032810"/>
              </a:xfrm>
            </p:grpSpPr>
            <p:sp>
              <p:nvSpPr>
                <p:cNvPr id="25" name="Rectangle 2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6" name="TextBox 2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27" name="Straight Arrow Connector 2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29" name="Straight Arrow Connector 2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0" name="Rectangle 2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1" name="TextBox 3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1" name="TextBox 3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32" name="Straight Arrow Connector 3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4" name="Straight Arrow Connector 33"/>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2" name="Straight Arrow Connector 2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37" name="TextBox 36"/>
              <p:cNvSpPr txBox="1"/>
              <p:nvPr/>
            </p:nvSpPr>
            <p:spPr>
              <a:xfrm>
                <a:off x="9653666" y="3442787"/>
                <a:ext cx="1010884" cy="72943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mr-IN" sz="2000" b="0" i="1" smtClean="0">
                              <a:latin typeface="Cambria Math" charset="0"/>
                              <a:ea typeface="Cambria Math" charset="0"/>
                              <a:cs typeface="Cambria Math" charset="0"/>
                            </a:rPr>
                          </m:ctrlPr>
                        </m:fPr>
                        <m:num>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ℒ</m:t>
                          </m:r>
                        </m:num>
                        <m:den>
                          <m:r>
                            <a:rPr lang="mr-IN" sz="2000" b="0" i="1" smtClean="0">
                              <a:latin typeface="Cambria Math" charset="0"/>
                              <a:ea typeface="Cambria Math" charset="0"/>
                              <a:cs typeface="Cambria Math" charset="0"/>
                            </a:rPr>
                            <m:t>𝜕</m:t>
                          </m:r>
                          <m:r>
                            <a:rPr lang="en-US" sz="2000" b="0" i="1" smtClean="0">
                              <a:latin typeface="Cambria Math" charset="0"/>
                              <a:ea typeface="Cambria Math" charset="0"/>
                              <a:cs typeface="Cambria Math" charset="0"/>
                            </a:rPr>
                            <m:t>𝑝</m:t>
                          </m:r>
                        </m:den>
                      </m:f>
                    </m:oMath>
                  </m:oMathPara>
                </a14:m>
                <a:endParaRPr lang="en-US" b="0" i="1" dirty="0" smtClean="0">
                  <a:latin typeface="Cambria Math" charset="0"/>
                  <a:ea typeface="Cambria Math" charset="0"/>
                  <a:cs typeface="Cambria Math" charset="0"/>
                </a:endParaRPr>
              </a:p>
            </p:txBody>
          </p:sp>
        </mc:Choice>
        <mc:Fallback xmlns="">
          <p:sp>
            <p:nvSpPr>
              <p:cNvPr id="37" name="TextBox 36"/>
              <p:cNvSpPr txBox="1">
                <a:spLocks noRot="1" noChangeAspect="1" noMove="1" noResize="1" noEditPoints="1" noAdjustHandles="1" noChangeArrowheads="1" noChangeShapeType="1" noTextEdit="1"/>
              </p:cNvSpPr>
              <p:nvPr/>
            </p:nvSpPr>
            <p:spPr>
              <a:xfrm>
                <a:off x="9653666" y="3442787"/>
                <a:ext cx="1010884" cy="729430"/>
              </a:xfrm>
              <a:prstGeom prst="rect">
                <a:avLst/>
              </a:prstGeom>
              <a:blipFill rotWithShape="0">
                <a:blip r:embed="rId6"/>
                <a:stretch>
                  <a:fillRect/>
                </a:stretch>
              </a:blipFill>
            </p:spPr>
            <p:txBody>
              <a:bodyPr/>
              <a:lstStyle/>
              <a:p>
                <a:r>
                  <a:rPr lang="en-US">
                    <a:noFill/>
                  </a:rPr>
                  <a:t> </a:t>
                </a:r>
              </a:p>
            </p:txBody>
          </p:sp>
        </mc:Fallback>
      </mc:AlternateContent>
      <p:grpSp>
        <p:nvGrpSpPr>
          <p:cNvPr id="54" name="Group 53"/>
          <p:cNvGrpSpPr/>
          <p:nvPr/>
        </p:nvGrpSpPr>
        <p:grpSpPr>
          <a:xfrm>
            <a:off x="6199078" y="3539796"/>
            <a:ext cx="3454588" cy="675954"/>
            <a:chOff x="6199078" y="3539796"/>
            <a:chExt cx="3454588" cy="675954"/>
          </a:xfrm>
        </p:grpSpPr>
        <mc:AlternateContent xmlns:mc="http://schemas.openxmlformats.org/markup-compatibility/2006" xmlns:a14="http://schemas.microsoft.com/office/drawing/2010/main">
          <mc:Choice Requires="a14">
            <p:sp>
              <p:nvSpPr>
                <p:cNvPr id="38" name="TextBox 37"/>
                <p:cNvSpPr txBox="1"/>
                <p:nvPr/>
              </p:nvSpPr>
              <p:spPr>
                <a:xfrm>
                  <a:off x="6199078" y="3539796"/>
                  <a:ext cx="1179931" cy="675954"/>
                </a:xfrm>
                <a:prstGeom prst="rect">
                  <a:avLst/>
                </a:prstGeom>
                <a:noFill/>
              </p:spPr>
              <p:txBody>
                <a:bodyPr wrap="square" rtlCol="0">
                  <a:spAutoFit/>
                </a:bodyPr>
                <a:lstStyle/>
                <a:p>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b="0" dirty="0" smtClean="0">
                      <a:ea typeface="Cambria Math" charset="0"/>
                      <a:cs typeface="Cambria Math" charset="0"/>
                    </a:rPr>
                    <a:t> </a:t>
                  </a:r>
                  <a14:m>
                    <m:oMath xmlns:m="http://schemas.openxmlformats.org/officeDocument/2006/math">
                      <m:f>
                        <m:fPr>
                          <m:ctrlPr>
                            <a:rPr lang="mr-IN" sz="2400" b="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endParaRPr lang="en-US" sz="2400" b="0" i="1" dirty="0" smtClean="0">
                    <a:latin typeface="Cambria Math" charset="0"/>
                    <a:ea typeface="Cambria Math" charset="0"/>
                    <a:cs typeface="Cambria Math" charset="0"/>
                  </a:endParaRPr>
                </a:p>
              </p:txBody>
            </p:sp>
          </mc:Choice>
          <mc:Fallback xmlns="">
            <p:sp>
              <p:nvSpPr>
                <p:cNvPr id="38" name="TextBox 37"/>
                <p:cNvSpPr txBox="1">
                  <a:spLocks noRot="1" noChangeAspect="1" noMove="1" noResize="1" noEditPoints="1" noAdjustHandles="1" noChangeArrowheads="1" noChangeShapeType="1" noTextEdit="1"/>
                </p:cNvSpPr>
                <p:nvPr/>
              </p:nvSpPr>
              <p:spPr>
                <a:xfrm>
                  <a:off x="6199078" y="3539796"/>
                  <a:ext cx="1179931" cy="675954"/>
                </a:xfrm>
                <a:prstGeom prst="rect">
                  <a:avLst/>
                </a:prstGeom>
                <a:blipFill rotWithShape="0">
                  <a:blip r:embed="rId7"/>
                  <a:stretch>
                    <a:fillRect b="-901"/>
                  </a:stretch>
                </a:blipFill>
              </p:spPr>
              <p:txBody>
                <a:bodyPr/>
                <a:lstStyle/>
                <a:p>
                  <a:r>
                    <a:rPr lang="en-US">
                      <a:noFill/>
                    </a:rPr>
                    <a:t> </a:t>
                  </a:r>
                </a:p>
              </p:txBody>
            </p:sp>
          </mc:Fallback>
        </mc:AlternateContent>
        <p:cxnSp>
          <p:nvCxnSpPr>
            <p:cNvPr id="42" name="Straight Arrow Connector 41"/>
            <p:cNvCxnSpPr/>
            <p:nvPr/>
          </p:nvCxnSpPr>
          <p:spPr>
            <a:xfrm flipH="1">
              <a:off x="7075357" y="3807502"/>
              <a:ext cx="2578309" cy="9477"/>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2567033" y="3525811"/>
            <a:ext cx="3510572" cy="680314"/>
            <a:chOff x="2567033" y="3525811"/>
            <a:chExt cx="3510572" cy="680314"/>
          </a:xfrm>
        </p:grpSpPr>
        <mc:AlternateContent xmlns:mc="http://schemas.openxmlformats.org/markup-compatibility/2006" xmlns:a14="http://schemas.microsoft.com/office/drawing/2010/main">
          <mc:Choice Requires="a14">
            <p:sp>
              <p:nvSpPr>
                <p:cNvPr id="39" name="TextBox 38"/>
                <p:cNvSpPr txBox="1"/>
                <p:nvPr/>
              </p:nvSpPr>
              <p:spPr>
                <a:xfrm>
                  <a:off x="2567033" y="3525811"/>
                  <a:ext cx="1553494" cy="680314"/>
                </a:xfrm>
                <a:prstGeom prst="rect">
                  <a:avLst/>
                </a:prstGeom>
                <a:noFill/>
              </p:spPr>
              <p:txBody>
                <a:bodyPr wrap="square" rtlCol="0">
                  <a:spAutoFit/>
                </a:bodyPr>
                <a:lstStyle/>
                <a:p>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ℒ</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𝑝</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den>
                      </m:f>
                    </m:oMath>
                  </a14:m>
                  <a:r>
                    <a:rPr lang="mr-IN" sz="2400" dirty="0" smtClean="0">
                      <a:ea typeface="Cambria Math" charset="0"/>
                      <a:cs typeface="Cambria Math" charset="0"/>
                    </a:rPr>
                    <a:t> </a:t>
                  </a:r>
                  <a14:m>
                    <m:oMath xmlns:m="http://schemas.openxmlformats.org/officeDocument/2006/math">
                      <m:f>
                        <m:fPr>
                          <m:ctrlPr>
                            <a:rPr lang="mr-IN" sz="2400" i="1" smtClean="0">
                              <a:latin typeface="Cambria Math" charset="0"/>
                              <a:ea typeface="Cambria Math" charset="0"/>
                              <a:cs typeface="Cambria Math" charset="0"/>
                            </a:rPr>
                          </m:ctrlPr>
                        </m:fPr>
                        <m:num>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h</m:t>
                          </m:r>
                        </m:num>
                        <m:den>
                          <m:r>
                            <a:rPr lang="mr-IN"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𝛽</m:t>
                          </m:r>
                        </m:den>
                      </m:f>
                    </m:oMath>
                  </a14:m>
                  <a:endParaRPr lang="en-US" sz="2400" i="1" dirty="0" smtClean="0">
                    <a:latin typeface="Cambria Math" charset="0"/>
                    <a:ea typeface="Cambria Math" charset="0"/>
                    <a:cs typeface="Cambria Math" charset="0"/>
                  </a:endParaRPr>
                </a:p>
              </p:txBody>
            </p:sp>
          </mc:Choice>
          <mc:Fallback xmlns="">
            <p:sp>
              <p:nvSpPr>
                <p:cNvPr id="39" name="TextBox 38"/>
                <p:cNvSpPr txBox="1">
                  <a:spLocks noRot="1" noChangeAspect="1" noMove="1" noResize="1" noEditPoints="1" noAdjustHandles="1" noChangeArrowheads="1" noChangeShapeType="1" noTextEdit="1"/>
                </p:cNvSpPr>
                <p:nvPr/>
              </p:nvSpPr>
              <p:spPr>
                <a:xfrm>
                  <a:off x="2567033" y="3525811"/>
                  <a:ext cx="1553494" cy="680314"/>
                </a:xfrm>
                <a:prstGeom prst="rect">
                  <a:avLst/>
                </a:prstGeom>
                <a:blipFill rotWithShape="0">
                  <a:blip r:embed="rId8"/>
                  <a:stretch>
                    <a:fillRect/>
                  </a:stretch>
                </a:blipFill>
              </p:spPr>
              <p:txBody>
                <a:bodyPr/>
                <a:lstStyle/>
                <a:p>
                  <a:r>
                    <a:rPr lang="en-US">
                      <a:noFill/>
                    </a:rPr>
                    <a:t> </a:t>
                  </a:r>
                </a:p>
              </p:txBody>
            </p:sp>
          </mc:Fallback>
        </mc:AlternateContent>
        <p:cxnSp>
          <p:nvCxnSpPr>
            <p:cNvPr id="46" name="Straight Arrow Connector 45"/>
            <p:cNvCxnSpPr/>
            <p:nvPr/>
          </p:nvCxnSpPr>
          <p:spPr>
            <a:xfrm flipH="1">
              <a:off x="3739344" y="3816979"/>
              <a:ext cx="2338261" cy="1"/>
            </a:xfrm>
            <a:prstGeom prst="straightConnector1">
              <a:avLst/>
            </a:prstGeom>
            <a:ln>
              <a:solidFill>
                <a:schemeClr val="tx1">
                  <a:lumMod val="65000"/>
                  <a:lumOff val="35000"/>
                </a:schemeClr>
              </a:solidFill>
              <a:tailEnd type="triangle"/>
            </a:ln>
            <a:effectLst/>
          </p:spPr>
          <p:style>
            <a:lnRef idx="2">
              <a:schemeClr val="accent1"/>
            </a:lnRef>
            <a:fillRef idx="0">
              <a:schemeClr val="accent1"/>
            </a:fillRef>
            <a:effectRef idx="1">
              <a:schemeClr val="accent1"/>
            </a:effectRef>
            <a:fontRef idx="minor">
              <a:schemeClr val="tx1"/>
            </a:fontRef>
          </p:style>
        </p:cxnSp>
      </p:grpSp>
      <p:pic>
        <p:nvPicPr>
          <p:cNvPr id="56" name="Picture 55"/>
          <p:cNvPicPr>
            <a:picLocks noChangeAspect="1"/>
          </p:cNvPicPr>
          <p:nvPr/>
        </p:nvPicPr>
        <p:blipFill>
          <a:blip r:embed="rId9"/>
          <a:stretch>
            <a:fillRect/>
          </a:stretch>
        </p:blipFill>
        <p:spPr>
          <a:xfrm>
            <a:off x="9263444" y="4776794"/>
            <a:ext cx="2171700" cy="723900"/>
          </a:xfrm>
          <a:prstGeom prst="rect">
            <a:avLst/>
          </a:prstGeom>
        </p:spPr>
      </p:pic>
      <p:pic>
        <p:nvPicPr>
          <p:cNvPr id="58" name="Picture 57"/>
          <p:cNvPicPr>
            <a:picLocks noChangeAspect="1"/>
          </p:cNvPicPr>
          <p:nvPr/>
        </p:nvPicPr>
        <p:blipFill>
          <a:blip r:embed="rId10"/>
          <a:stretch>
            <a:fillRect/>
          </a:stretch>
        </p:blipFill>
        <p:spPr>
          <a:xfrm>
            <a:off x="5786899" y="4855788"/>
            <a:ext cx="2171700" cy="685800"/>
          </a:xfrm>
          <a:prstGeom prst="rect">
            <a:avLst/>
          </a:prstGeom>
        </p:spPr>
      </p:pic>
      <p:pic>
        <p:nvPicPr>
          <p:cNvPr id="59" name="Picture 58"/>
          <p:cNvPicPr>
            <a:picLocks noChangeAspect="1"/>
          </p:cNvPicPr>
          <p:nvPr/>
        </p:nvPicPr>
        <p:blipFill>
          <a:blip r:embed="rId11"/>
          <a:stretch>
            <a:fillRect/>
          </a:stretch>
        </p:blipFill>
        <p:spPr>
          <a:xfrm>
            <a:off x="2596344" y="4771189"/>
            <a:ext cx="1143000" cy="698500"/>
          </a:xfrm>
          <a:prstGeom prst="rect">
            <a:avLst/>
          </a:prstGeom>
        </p:spPr>
      </p:pic>
    </p:spTree>
    <p:extLst>
      <p:ext uri="{BB962C8B-B14F-4D97-AF65-F5344CB8AC3E}">
        <p14:creationId xmlns:p14="http://schemas.microsoft.com/office/powerpoint/2010/main" val="765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 our first ANN</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54</a:t>
            </a:fld>
            <a:endParaRPr lang="en-US"/>
          </a:p>
        </p:txBody>
      </p:sp>
      <p:grpSp>
        <p:nvGrpSpPr>
          <p:cNvPr id="5" name="Group 4"/>
          <p:cNvGrpSpPr/>
          <p:nvPr/>
        </p:nvGrpSpPr>
        <p:grpSpPr>
          <a:xfrm>
            <a:off x="349292" y="1479897"/>
            <a:ext cx="11852982" cy="1032810"/>
            <a:chOff x="0" y="4778909"/>
            <a:chExt cx="11852982" cy="1032810"/>
          </a:xfrm>
        </p:grpSpPr>
        <p:grpSp>
          <p:nvGrpSpPr>
            <p:cNvPr id="6" name="Group 5"/>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8" name="TextBox 7"/>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9" name="Group 8"/>
              <p:cNvGrpSpPr/>
              <p:nvPr/>
            </p:nvGrpSpPr>
            <p:grpSpPr>
              <a:xfrm>
                <a:off x="0" y="4778909"/>
                <a:ext cx="8416752" cy="1032810"/>
                <a:chOff x="244843" y="3195835"/>
                <a:chExt cx="8416752" cy="1032810"/>
              </a:xfrm>
            </p:grpSpPr>
            <p:sp>
              <p:nvSpPr>
                <p:cNvPr id="10" name="Rectangle 9"/>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1" name="TextBox 10"/>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12" name="Straight Arrow Connector 11"/>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p:cNvSpPr txBox="1"/>
                    <p:nvPr/>
                  </p:nvSpPr>
                  <p:spPr>
                    <a:xfrm>
                      <a:off x="2412720" y="3498483"/>
                      <a:ext cx="1560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2412720" y="3498483"/>
                      <a:ext cx="1560492" cy="369332"/>
                    </a:xfrm>
                    <a:prstGeom prst="rect">
                      <a:avLst/>
                    </a:prstGeom>
                    <a:blipFill rotWithShape="0">
                      <a:blip r:embed="rId4"/>
                      <a:stretch>
                        <a:fillRect b="-13115"/>
                      </a:stretch>
                    </a:blipFill>
                  </p:spPr>
                  <p:txBody>
                    <a:bodyPr/>
                    <a:lstStyle/>
                    <a:p>
                      <a:r>
                        <a:rPr lang="en-US">
                          <a:noFill/>
                        </a:rPr>
                        <a:t> </a:t>
                      </a:r>
                    </a:p>
                  </p:txBody>
                </p:sp>
              </mc:Fallback>
            </mc:AlternateContent>
            <p:cxnSp>
              <p:nvCxnSpPr>
                <p:cNvPr id="14" name="Straight Arrow Connector 13"/>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16" name="TextBox 15"/>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16" name="TextBox 15"/>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17" name="Straight Arrow Connector 16"/>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19" name="Straight Arrow Connector 18"/>
                <p:cNvCxnSpPr/>
                <p:nvPr/>
              </p:nvCxnSpPr>
              <p:spPr>
                <a:xfrm flipV="1">
                  <a:off x="4064053" y="3697793"/>
                  <a:ext cx="229852" cy="96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7" name="Straight Arrow Connector 6"/>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39018" y="2918906"/>
            <a:ext cx="11852982" cy="1032810"/>
            <a:chOff x="0" y="4778909"/>
            <a:chExt cx="11852982" cy="1032810"/>
          </a:xfrm>
        </p:grpSpPr>
        <p:grpSp>
          <p:nvGrpSpPr>
            <p:cNvPr id="23" name="Group 22"/>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25" name="TextBox 24"/>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𝛽</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𝛽</m:t>
                                  </m:r>
                                </m:e>
                              </m:d>
                            </m:e>
                          </m:nary>
                        </m:oMath>
                      </m:oMathPara>
                    </a14:m>
                    <a:endParaRPr lang="en-US" b="0" i="1" dirty="0" smtClean="0">
                      <a:latin typeface="Cambria Math" charset="0"/>
                      <a:ea typeface="Cambria Math" charset="0"/>
                      <a:cs typeface="Cambria Math" charset="0"/>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6"/>
                    <a:stretch>
                      <a:fillRect/>
                    </a:stretch>
                  </a:blipFill>
                </p:spPr>
                <p:txBody>
                  <a:bodyPr/>
                  <a:lstStyle/>
                  <a:p>
                    <a:r>
                      <a:rPr lang="en-US">
                        <a:noFill/>
                      </a:rPr>
                      <a:t> </a:t>
                    </a:r>
                  </a:p>
                </p:txBody>
              </p:sp>
            </mc:Fallback>
          </mc:AlternateContent>
          <p:grpSp>
            <p:nvGrpSpPr>
              <p:cNvPr id="26" name="Group 25"/>
              <p:cNvGrpSpPr/>
              <p:nvPr/>
            </p:nvGrpSpPr>
            <p:grpSpPr>
              <a:xfrm>
                <a:off x="0" y="4778909"/>
                <a:ext cx="8416752" cy="1032810"/>
                <a:chOff x="244843" y="3195835"/>
                <a:chExt cx="8416752" cy="1032810"/>
              </a:xfrm>
            </p:grpSpPr>
            <p:sp>
              <p:nvSpPr>
                <p:cNvPr id="27" name="Rectangle 26"/>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28" name="TextBox 27"/>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8" name="TextBox 27"/>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7"/>
                      <a:stretch>
                        <a:fillRect/>
                      </a:stretch>
                    </a:blipFill>
                  </p:spPr>
                  <p:txBody>
                    <a:bodyPr/>
                    <a:lstStyle/>
                    <a:p>
                      <a:r>
                        <a:rPr lang="en-US">
                          <a:noFill/>
                        </a:rPr>
                        <a:t> </a:t>
                      </a:r>
                    </a:p>
                  </p:txBody>
                </p:sp>
              </mc:Fallback>
            </mc:AlternateContent>
            <p:cxnSp>
              <p:nvCxnSpPr>
                <p:cNvPr id="29" name="Straight Arrow Connector 28"/>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p:cNvSpPr txBox="1"/>
                    <p:nvPr/>
                  </p:nvSpPr>
                  <p:spPr>
                    <a:xfrm>
                      <a:off x="2412720" y="3498483"/>
                      <a:ext cx="118853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m:t>
                            </m:r>
                            <m:r>
                              <m:rPr>
                                <m:sty m:val="p"/>
                              </m:rPr>
                              <a:rPr lang="en-US" b="0" i="1" smtClean="0">
                                <a:latin typeface="Cambria Math" charset="0"/>
                              </a:rPr>
                              <m:t>β</m:t>
                            </m:r>
                          </m:oMath>
                        </m:oMathPara>
                      </a14:m>
                      <a:endParaRPr lang="en-US" b="0" dirty="0" smtClean="0"/>
                    </a:p>
                    <a:p>
                      <a:endParaRPr lang="en-US" dirty="0"/>
                    </a:p>
                  </p:txBody>
                </p:sp>
              </mc:Choice>
              <mc:Fallback xmlns="">
                <p:sp>
                  <p:nvSpPr>
                    <p:cNvPr id="30" name="TextBox 29"/>
                    <p:cNvSpPr txBox="1">
                      <a:spLocks noRot="1" noChangeAspect="1" noMove="1" noResize="1" noEditPoints="1" noAdjustHandles="1" noChangeArrowheads="1" noChangeShapeType="1" noTextEdit="1"/>
                    </p:cNvSpPr>
                    <p:nvPr/>
                  </p:nvSpPr>
                  <p:spPr>
                    <a:xfrm>
                      <a:off x="2412720" y="3498483"/>
                      <a:ext cx="1188530" cy="646331"/>
                    </a:xfrm>
                    <a:prstGeom prst="rect">
                      <a:avLst/>
                    </a:prstGeom>
                    <a:blipFill rotWithShape="0">
                      <a:blip r:embed="rId8"/>
                      <a:stretch>
                        <a:fillRect/>
                      </a:stretch>
                    </a:blipFill>
                  </p:spPr>
                  <p:txBody>
                    <a:bodyPr/>
                    <a:lstStyle/>
                    <a:p>
                      <a:r>
                        <a:rPr lang="en-US">
                          <a:noFill/>
                        </a:rPr>
                        <a:t> </a:t>
                      </a:r>
                    </a:p>
                  </p:txBody>
                </p:sp>
              </mc:Fallback>
            </mc:AlternateContent>
            <p:cxnSp>
              <p:nvCxnSpPr>
                <p:cNvPr id="31" name="Straight Arrow Connector 30"/>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Rectangle 31"/>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33" name="TextBox 32"/>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33" name="TextBox 32"/>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9"/>
                      <a:stretch>
                        <a:fillRect/>
                      </a:stretch>
                    </a:blipFill>
                  </p:spPr>
                  <p:txBody>
                    <a:bodyPr/>
                    <a:lstStyle/>
                    <a:p>
                      <a:r>
                        <a:rPr lang="en-US">
                          <a:noFill/>
                        </a:rPr>
                        <a:t> </a:t>
                      </a:r>
                    </a:p>
                  </p:txBody>
                </p:sp>
              </mc:Fallback>
            </mc:AlternateContent>
            <p:cxnSp>
              <p:nvCxnSpPr>
                <p:cNvPr id="34" name="Straight Arrow Connector 33"/>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5" name="Rectangle 34"/>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36" name="Straight Arrow Connector 35"/>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24" name="Straight Arrow Connector 23"/>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40" name="Group 39"/>
          <p:cNvGrpSpPr/>
          <p:nvPr/>
        </p:nvGrpSpPr>
        <p:grpSpPr>
          <a:xfrm>
            <a:off x="339018" y="442808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10"/>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11"/>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93633"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solidFill>
                                  <a:schemeClr val="tx1">
                                    <a:lumMod val="75000"/>
                                    <a:lumOff val="25000"/>
                                  </a:schemeClr>
                                </a:solidFill>
                                <a:latin typeface="Cambria Math" charset="0"/>
                              </a:rPr>
                              <m:t>𝑋</m:t>
                            </m:r>
                            <m:r>
                              <a:rPr lang="en-US" b="0" i="1" smtClean="0">
                                <a:solidFill>
                                  <a:srgbClr val="FF0000"/>
                                </a:solidFill>
                                <a:latin typeface="Cambria Math" charset="0"/>
                              </a:rPr>
                              <m:t>𝑊</m:t>
                            </m:r>
                          </m:oMath>
                        </m:oMathPara>
                      </a14:m>
                      <a:endParaRPr lang="en-US" b="0" dirty="0" smtClean="0">
                        <a:solidFill>
                          <a:srgbClr val="FF0000"/>
                        </a:solidFill>
                      </a:endParaRPr>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93633" cy="646331"/>
                    </a:xfrm>
                    <a:prstGeom prst="rect">
                      <a:avLst/>
                    </a:prstGeom>
                    <a:blipFill rotWithShape="0">
                      <a:blip r:embed="rId12"/>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13"/>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26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Build our first ANN</a:t>
            </a:r>
          </a:p>
        </p:txBody>
      </p:sp>
      <p:sp>
        <p:nvSpPr>
          <p:cNvPr id="4" name="Slide Number Placeholder 3"/>
          <p:cNvSpPr>
            <a:spLocks noGrp="1"/>
          </p:cNvSpPr>
          <p:nvPr>
            <p:ph type="sldNum" sz="quarter" idx="12"/>
          </p:nvPr>
        </p:nvSpPr>
        <p:spPr/>
        <p:txBody>
          <a:bodyPr/>
          <a:lstStyle/>
          <a:p>
            <a:fld id="{74FD6AAA-7C75-FB4B-8EA1-06B22787237D}" type="slidenum">
              <a:rPr lang="en-US" smtClean="0"/>
              <a:t>55</a:t>
            </a:fld>
            <a:endParaRPr lang="en-US"/>
          </a:p>
        </p:txBody>
      </p:sp>
      <p:grpSp>
        <p:nvGrpSpPr>
          <p:cNvPr id="40" name="Group 39"/>
          <p:cNvGrpSpPr/>
          <p:nvPr/>
        </p:nvGrpSpPr>
        <p:grpSpPr>
          <a:xfrm>
            <a:off x="349292" y="1486761"/>
            <a:ext cx="11852982" cy="1032810"/>
            <a:chOff x="0" y="4778909"/>
            <a:chExt cx="11852982" cy="1032810"/>
          </a:xfrm>
        </p:grpSpPr>
        <p:grpSp>
          <p:nvGrpSpPr>
            <p:cNvPr id="41" name="Group 40"/>
            <p:cNvGrpSpPr/>
            <p:nvPr/>
          </p:nvGrpSpPr>
          <p:grpSpPr>
            <a:xfrm>
              <a:off x="0" y="4778909"/>
              <a:ext cx="11852982" cy="1032810"/>
              <a:chOff x="0" y="4778909"/>
              <a:chExt cx="11852982" cy="1032810"/>
            </a:xfrm>
          </p:grpSpPr>
          <mc:AlternateContent xmlns:mc="http://schemas.openxmlformats.org/markup-compatibility/2006" xmlns:a14="http://schemas.microsoft.com/office/drawing/2010/main">
            <mc:Choice Requires="a14">
              <p:sp>
                <p:nvSpPr>
                  <p:cNvPr id="43" name="TextBox 42"/>
                  <p:cNvSpPr txBox="1"/>
                  <p:nvPr/>
                </p:nvSpPr>
                <p:spPr>
                  <a:xfrm>
                    <a:off x="8147022" y="4876881"/>
                    <a:ext cx="3705960" cy="764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charset="0"/>
                              <a:ea typeface="Cambria Math" charset="0"/>
                              <a:cs typeface="Cambria Math" charset="0"/>
                            </a:rPr>
                            <m:t>ℒ</m:t>
                          </m:r>
                          <m:r>
                            <a:rPr lang="en-US" sz="1600" b="0" i="1" smtClean="0">
                              <a:latin typeface="Cambria Math" charset="0"/>
                              <a:ea typeface="Cambria Math" charset="0"/>
                              <a:cs typeface="Cambria Math" charset="0"/>
                            </a:rPr>
                            <m:t>(</m:t>
                          </m:r>
                          <m:r>
                            <a:rPr lang="en-US" sz="1600" b="0" i="1" smtClean="0">
                              <a:latin typeface="Cambria Math" charset="0"/>
                              <a:ea typeface="Cambria Math" charset="0"/>
                              <a:cs typeface="Cambria Math" charset="0"/>
                            </a:rPr>
                            <m:t>𝑊</m:t>
                          </m:r>
                          <m:r>
                            <a:rPr lang="en-US" sz="1600" b="0" i="1" smtClean="0">
                              <a:latin typeface="Cambria Math" charset="0"/>
                              <a:ea typeface="Cambria Math" charset="0"/>
                              <a:cs typeface="Cambria Math" charset="0"/>
                            </a:rPr>
                            <m:t>)=</m:t>
                          </m:r>
                          <m:nary>
                            <m:naryPr>
                              <m:chr m:val="∑"/>
                              <m:ctrlPr>
                                <a:rPr lang="is-IS" sz="1600" b="0" i="1" smtClean="0">
                                  <a:latin typeface="Cambria Math" charset="0"/>
                                  <a:ea typeface="Cambria Math" charset="0"/>
                                  <a:cs typeface="Cambria Math" charset="0"/>
                                </a:rPr>
                              </m:ctrlPr>
                            </m:naryPr>
                            <m:sub>
                              <m:r>
                                <m:rPr>
                                  <m:brk m:alnAt="23"/>
                                </m:rPr>
                                <a:rPr lang="en-US" sz="1600" b="0" i="1" smtClean="0">
                                  <a:latin typeface="Cambria Math" charset="0"/>
                                  <a:ea typeface="Cambria Math" charset="0"/>
                                  <a:cs typeface="Cambria Math" charset="0"/>
                                </a:rPr>
                                <m:t>𝑖</m:t>
                              </m:r>
                            </m:sub>
                            <m:sup>
                              <m:r>
                                <a:rPr lang="en-US" sz="1600" b="0" i="1" smtClean="0">
                                  <a:latin typeface="Cambria Math" charset="0"/>
                                  <a:ea typeface="Cambria Math" charset="0"/>
                                  <a:cs typeface="Cambria Math" charset="0"/>
                                </a:rPr>
                                <m:t>𝑛</m:t>
                              </m:r>
                            </m:sup>
                            <m:e>
                              <m:sSub>
                                <m:sSubPr>
                                  <m:ctrlPr>
                                    <a:rPr lang="en-US" sz="1600" b="0" i="1" smtClean="0">
                                      <a:latin typeface="Cambria Math" charset="0"/>
                                      <a:ea typeface="Cambria Math" charset="0"/>
                                      <a:cs typeface="Cambria Math" charset="0"/>
                                    </a:rPr>
                                  </m:ctrlPr>
                                </m:sSubPr>
                                <m:e>
                                  <m:r>
                                    <a:rPr lang="en-US" sz="1600" b="0" i="1" smtClean="0">
                                      <a:latin typeface="Cambria Math" charset="0"/>
                                      <a:ea typeface="Cambria Math" charset="0"/>
                                      <a:cs typeface="Cambria Math" charset="0"/>
                                    </a:rPr>
                                    <m:t>ℒ</m:t>
                                  </m:r>
                                </m:e>
                                <m:sub>
                                  <m:r>
                                    <a:rPr lang="en-US" sz="1600" b="0" i="1" smtClean="0">
                                      <a:latin typeface="Cambria Math" charset="0"/>
                                      <a:ea typeface="Cambria Math" charset="0"/>
                                      <a:cs typeface="Cambria Math" charset="0"/>
                                    </a:rPr>
                                    <m:t>𝑖</m:t>
                                  </m:r>
                                </m:sub>
                              </m:sSub>
                              <m:d>
                                <m:dPr>
                                  <m:ctrlPr>
                                    <a:rPr lang="en-US" sz="1600" b="0" i="1" smtClean="0">
                                      <a:latin typeface="Cambria Math" charset="0"/>
                                      <a:ea typeface="Cambria Math" charset="0"/>
                                      <a:cs typeface="Cambria Math" charset="0"/>
                                    </a:rPr>
                                  </m:ctrlPr>
                                </m:dPr>
                                <m:e>
                                  <m:r>
                                    <a:rPr lang="en-US" sz="1600" b="0" i="1" smtClean="0">
                                      <a:latin typeface="Cambria Math" charset="0"/>
                                      <a:ea typeface="Cambria Math" charset="0"/>
                                      <a:cs typeface="Cambria Math" charset="0"/>
                                    </a:rPr>
                                    <m:t>𝑊</m:t>
                                  </m:r>
                                </m:e>
                              </m:d>
                            </m:e>
                          </m:nary>
                        </m:oMath>
                      </m:oMathPara>
                    </a14:m>
                    <a:endParaRPr lang="en-US" b="0" i="1" dirty="0" smtClean="0">
                      <a:latin typeface="Cambria Math" charset="0"/>
                      <a:ea typeface="Cambria Math" charset="0"/>
                      <a:cs typeface="Cambria Math" charset="0"/>
                    </a:endParaRPr>
                  </a:p>
                </p:txBody>
              </p:sp>
            </mc:Choice>
            <mc:Fallback xmlns="">
              <p:sp>
                <p:nvSpPr>
                  <p:cNvPr id="43" name="TextBox 42"/>
                  <p:cNvSpPr txBox="1">
                    <a:spLocks noRot="1" noChangeAspect="1" noMove="1" noResize="1" noEditPoints="1" noAdjustHandles="1" noChangeArrowheads="1" noChangeShapeType="1" noTextEdit="1"/>
                  </p:cNvSpPr>
                  <p:nvPr/>
                </p:nvSpPr>
                <p:spPr>
                  <a:xfrm>
                    <a:off x="8147022" y="4876881"/>
                    <a:ext cx="3705960" cy="764505"/>
                  </a:xfrm>
                  <a:prstGeom prst="rect">
                    <a:avLst/>
                  </a:prstGeom>
                  <a:blipFill rotWithShape="0">
                    <a:blip r:embed="rId2"/>
                    <a:stretch>
                      <a:fillRect/>
                    </a:stretch>
                  </a:blipFill>
                </p:spPr>
                <p:txBody>
                  <a:bodyPr/>
                  <a:lstStyle/>
                  <a:p>
                    <a:r>
                      <a:rPr lang="en-US">
                        <a:noFill/>
                      </a:rPr>
                      <a:t> </a:t>
                    </a:r>
                  </a:p>
                </p:txBody>
              </p:sp>
            </mc:Fallback>
          </mc:AlternateContent>
          <p:grpSp>
            <p:nvGrpSpPr>
              <p:cNvPr id="44" name="Group 43"/>
              <p:cNvGrpSpPr/>
              <p:nvPr/>
            </p:nvGrpSpPr>
            <p:grpSpPr>
              <a:xfrm>
                <a:off x="0" y="4778909"/>
                <a:ext cx="8416752" cy="1032810"/>
                <a:chOff x="244843" y="3195835"/>
                <a:chExt cx="8416752" cy="1032810"/>
              </a:xfrm>
            </p:grpSpPr>
            <p:sp>
              <p:nvSpPr>
                <p:cNvPr id="45" name="Rectangle 44"/>
                <p:cNvSpPr/>
                <p:nvPr/>
              </p:nvSpPr>
              <p:spPr>
                <a:xfrm>
                  <a:off x="1093393" y="3203897"/>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Affine</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46" name="TextBox 45"/>
                    <p:cNvSpPr txBox="1"/>
                    <p:nvPr/>
                  </p:nvSpPr>
                  <p:spPr>
                    <a:xfrm>
                      <a:off x="244843" y="3522061"/>
                      <a:ext cx="39228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46" name="TextBox 45"/>
                    <p:cNvSpPr txBox="1">
                      <a:spLocks noRot="1" noChangeAspect="1" noMove="1" noResize="1" noEditPoints="1" noAdjustHandles="1" noChangeArrowheads="1" noChangeShapeType="1" noTextEdit="1"/>
                    </p:cNvSpPr>
                    <p:nvPr/>
                  </p:nvSpPr>
                  <p:spPr>
                    <a:xfrm>
                      <a:off x="244843" y="3522061"/>
                      <a:ext cx="392287" cy="369332"/>
                    </a:xfrm>
                    <a:prstGeom prst="rect">
                      <a:avLst/>
                    </a:prstGeom>
                    <a:blipFill rotWithShape="0">
                      <a:blip r:embed="rId3"/>
                      <a:stretch>
                        <a:fillRect/>
                      </a:stretch>
                    </a:blipFill>
                  </p:spPr>
                  <p:txBody>
                    <a:bodyPr/>
                    <a:lstStyle/>
                    <a:p>
                      <a:r>
                        <a:rPr lang="en-US">
                          <a:noFill/>
                        </a:rPr>
                        <a:t> </a:t>
                      </a:r>
                    </a:p>
                  </p:txBody>
                </p:sp>
              </mc:Fallback>
            </mc:AlternateContent>
            <p:cxnSp>
              <p:nvCxnSpPr>
                <p:cNvPr id="47" name="Straight Arrow Connector 46"/>
                <p:cNvCxnSpPr/>
                <p:nvPr/>
              </p:nvCxnSpPr>
              <p:spPr>
                <a:xfrm>
                  <a:off x="678230" y="3725725"/>
                  <a:ext cx="34719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7"/>
                    <p:cNvSpPr txBox="1"/>
                    <p:nvPr/>
                  </p:nvSpPr>
                  <p:spPr>
                    <a:xfrm>
                      <a:off x="2412720" y="3498483"/>
                      <a:ext cx="107523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h</m:t>
                            </m:r>
                            <m:r>
                              <a:rPr lang="en-US" b="0" i="1" smtClean="0">
                                <a:latin typeface="Cambria Math" charset="0"/>
                              </a:rPr>
                              <m:t>=</m:t>
                            </m:r>
                            <m:r>
                              <a:rPr lang="en-US" b="0" i="1" smtClean="0">
                                <a:latin typeface="Cambria Math" charset="0"/>
                              </a:rPr>
                              <m:t>𝑋𝑊</m:t>
                            </m:r>
                          </m:oMath>
                        </m:oMathPara>
                      </a14:m>
                      <a:endParaRPr lang="en-US" b="0" dirty="0" smtClean="0"/>
                    </a:p>
                    <a:p>
                      <a:endParaRPr lang="en-US" dirty="0"/>
                    </a:p>
                  </p:txBody>
                </p:sp>
              </mc:Choice>
              <mc:Fallback xmlns="">
                <p:sp>
                  <p:nvSpPr>
                    <p:cNvPr id="48" name="TextBox 47"/>
                    <p:cNvSpPr txBox="1">
                      <a:spLocks noRot="1" noChangeAspect="1" noMove="1" noResize="1" noEditPoints="1" noAdjustHandles="1" noChangeArrowheads="1" noChangeShapeType="1" noTextEdit="1"/>
                    </p:cNvSpPr>
                    <p:nvPr/>
                  </p:nvSpPr>
                  <p:spPr>
                    <a:xfrm>
                      <a:off x="2412720" y="3498483"/>
                      <a:ext cx="1075231" cy="646331"/>
                    </a:xfrm>
                    <a:prstGeom prst="rect">
                      <a:avLst/>
                    </a:prstGeom>
                    <a:blipFill rotWithShape="0">
                      <a:blip r:embed="rId4"/>
                      <a:stretch>
                        <a:fillRect/>
                      </a:stretch>
                    </a:blipFill>
                  </p:spPr>
                  <p:txBody>
                    <a:bodyPr/>
                    <a:lstStyle/>
                    <a:p>
                      <a:r>
                        <a:rPr lang="en-US">
                          <a:noFill/>
                        </a:rPr>
                        <a:t> </a:t>
                      </a:r>
                    </a:p>
                  </p:txBody>
                </p:sp>
              </mc:Fallback>
            </mc:AlternateContent>
            <p:cxnSp>
              <p:nvCxnSpPr>
                <p:cNvPr id="49" name="Straight Arrow Connector 48"/>
                <p:cNvCxnSpPr/>
                <p:nvPr/>
              </p:nvCxnSpPr>
              <p:spPr>
                <a:xfrm flipV="1">
                  <a:off x="2207052" y="3714038"/>
                  <a:ext cx="255532" cy="4541"/>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4353981" y="3222805"/>
                  <a:ext cx="1132369"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Activation</a:t>
                  </a:r>
                  <a:endParaRPr 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51" name="TextBox 50"/>
                    <p:cNvSpPr txBox="1"/>
                    <p:nvPr/>
                  </p:nvSpPr>
                  <p:spPr>
                    <a:xfrm>
                      <a:off x="5404539" y="3359086"/>
                      <a:ext cx="2245512" cy="61734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h</m:t>
                                    </m:r>
                                  </m:sup>
                                </m:sSup>
                              </m:den>
                            </m:f>
                          </m:oMath>
                        </m:oMathPara>
                      </a14:m>
                      <a:endParaRPr lang="en-US" b="1" dirty="0"/>
                    </a:p>
                  </p:txBody>
                </p:sp>
              </mc:Choice>
              <mc:Fallback xmlns="">
                <p:sp>
                  <p:nvSpPr>
                    <p:cNvPr id="51" name="TextBox 50"/>
                    <p:cNvSpPr txBox="1">
                      <a:spLocks noRot="1" noChangeAspect="1" noMove="1" noResize="1" noEditPoints="1" noAdjustHandles="1" noChangeArrowheads="1" noChangeShapeType="1" noTextEdit="1"/>
                    </p:cNvSpPr>
                    <p:nvPr/>
                  </p:nvSpPr>
                  <p:spPr>
                    <a:xfrm>
                      <a:off x="5404539" y="3359086"/>
                      <a:ext cx="2245512" cy="617348"/>
                    </a:xfrm>
                    <a:prstGeom prst="rect">
                      <a:avLst/>
                    </a:prstGeom>
                    <a:blipFill rotWithShape="0">
                      <a:blip r:embed="rId5"/>
                      <a:stretch>
                        <a:fillRect/>
                      </a:stretch>
                    </a:blipFill>
                  </p:spPr>
                  <p:txBody>
                    <a:bodyPr/>
                    <a:lstStyle/>
                    <a:p>
                      <a:r>
                        <a:rPr lang="en-US">
                          <a:noFill/>
                        </a:rPr>
                        <a:t> </a:t>
                      </a:r>
                    </a:p>
                  </p:txBody>
                </p:sp>
              </mc:Fallback>
            </mc:AlternateContent>
            <p:cxnSp>
              <p:nvCxnSpPr>
                <p:cNvPr id="52" name="Straight Arrow Connector 51"/>
                <p:cNvCxnSpPr/>
                <p:nvPr/>
              </p:nvCxnSpPr>
              <p:spPr>
                <a:xfrm>
                  <a:off x="5537168" y="3713835"/>
                  <a:ext cx="277387" cy="20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7652903" y="3195835"/>
                  <a:ext cx="1005840" cy="100584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Loss Fun</a:t>
                  </a:r>
                  <a:endParaRPr lang="en-US" dirty="0">
                    <a:solidFill>
                      <a:schemeClr val="tx1">
                        <a:lumMod val="75000"/>
                        <a:lumOff val="25000"/>
                      </a:schemeClr>
                    </a:solidFill>
                  </a:endParaRPr>
                </a:p>
              </p:txBody>
            </p:sp>
            <p:cxnSp>
              <p:nvCxnSpPr>
                <p:cNvPr id="54" name="Straight Arrow Connector 53"/>
                <p:cNvCxnSpPr/>
                <p:nvPr/>
              </p:nvCxnSpPr>
              <p:spPr>
                <a:xfrm flipV="1">
                  <a:off x="3487750" y="3697793"/>
                  <a:ext cx="806155" cy="8934"/>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7274560" y="3696747"/>
                  <a:ext cx="328205"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8476864" y="3667760"/>
                  <a:ext cx="184731" cy="369332"/>
                </a:xfrm>
                <a:prstGeom prst="rect">
                  <a:avLst/>
                </a:prstGeom>
                <a:noFill/>
              </p:spPr>
              <p:txBody>
                <a:bodyPr wrap="none" rtlCol="0">
                  <a:spAutoFit/>
                </a:bodyPr>
                <a:lstStyle/>
                <a:p>
                  <a:endParaRPr lang="en-US" dirty="0"/>
                </a:p>
              </p:txBody>
            </p:sp>
          </p:grpSp>
        </p:grpSp>
        <p:cxnSp>
          <p:nvCxnSpPr>
            <p:cNvPr id="42" name="Straight Arrow Connector 41"/>
            <p:cNvCxnSpPr/>
            <p:nvPr/>
          </p:nvCxnSpPr>
          <p:spPr>
            <a:xfrm flipV="1">
              <a:off x="8569837" y="526622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
        <p:nvSpPr>
          <p:cNvPr id="3" name="Rectangle 2"/>
          <p:cNvSpPr/>
          <p:nvPr/>
        </p:nvSpPr>
        <p:spPr>
          <a:xfrm>
            <a:off x="881507" y="1003552"/>
            <a:ext cx="5013960" cy="2002418"/>
          </a:xfrm>
          <a:prstGeom prst="rect">
            <a:avLst/>
          </a:prstGeom>
          <a:solidFill>
            <a:srgbClr val="F9F9F9">
              <a:alpha val="16000"/>
            </a:srgb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5562720" y="4589252"/>
            <a:ext cx="6279988" cy="1446550"/>
          </a:xfrm>
          <a:prstGeom prst="rect">
            <a:avLst/>
          </a:prstGeom>
          <a:noFill/>
        </p:spPr>
        <p:txBody>
          <a:bodyPr wrap="none" lIns="91440" tIns="45720" rIns="91440" bIns="45720">
            <a:spAutoFit/>
          </a:bodyPr>
          <a:lstStyle/>
          <a:p>
            <a:pPr algn="ctr"/>
            <a:r>
              <a:rPr lang="en-US" sz="4400" b="1" cap="none" spc="0" dirty="0" smtClean="0">
                <a:ln w="9525">
                  <a:solidFill>
                    <a:schemeClr val="bg1"/>
                  </a:solidFill>
                  <a:prstDash val="solid"/>
                </a:ln>
                <a:solidFill>
                  <a:schemeClr val="tx1"/>
                </a:solidFill>
                <a:effectLst>
                  <a:outerShdw blurRad="12700" dist="38100" dir="2700000" algn="tl" rotWithShape="0">
                    <a:schemeClr val="bg1">
                      <a:lumMod val="50000"/>
                    </a:schemeClr>
                  </a:outerShdw>
                </a:effectLst>
              </a:rPr>
              <a:t>Single Neuron Network</a:t>
            </a:r>
          </a:p>
          <a:p>
            <a:pPr algn="ctr"/>
            <a:r>
              <a:rPr lang="en-US" sz="4400" b="1" dirty="0" smtClean="0">
                <a:ln w="9525">
                  <a:solidFill>
                    <a:schemeClr val="bg1"/>
                  </a:solidFill>
                  <a:prstDash val="solid"/>
                </a:ln>
                <a:effectLst>
                  <a:outerShdw blurRad="12700" dist="38100" dir="2700000" algn="tl" rotWithShape="0">
                    <a:schemeClr val="bg1">
                      <a:lumMod val="50000"/>
                    </a:schemeClr>
                  </a:outerShdw>
                </a:effectLst>
              </a:rPr>
              <a:t>Very similar to Perceptron</a:t>
            </a:r>
            <a:endParaRPr lang="en-US" sz="4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grpSp>
        <p:nvGrpSpPr>
          <p:cNvPr id="84" name="Group 83"/>
          <p:cNvGrpSpPr/>
          <p:nvPr/>
        </p:nvGrpSpPr>
        <p:grpSpPr>
          <a:xfrm>
            <a:off x="1197842" y="3597076"/>
            <a:ext cx="4697625" cy="1395342"/>
            <a:chOff x="1197842" y="3597076"/>
            <a:chExt cx="4697625" cy="1395342"/>
          </a:xfrm>
        </p:grpSpPr>
        <p:grpSp>
          <p:nvGrpSpPr>
            <p:cNvPr id="82" name="Group 81"/>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76" name="TextBox 75"/>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76" name="TextBox 75"/>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6"/>
                    <a:stretch>
                      <a:fillRect/>
                    </a:stretch>
                  </a:blipFill>
                </p:spPr>
                <p:txBody>
                  <a:bodyPr/>
                  <a:lstStyle/>
                  <a:p>
                    <a:r>
                      <a:rPr lang="en-US">
                        <a:noFill/>
                      </a:rPr>
                      <a:t> </a:t>
                    </a:r>
                  </a:p>
                </p:txBody>
              </p:sp>
            </mc:Fallback>
          </mc:AlternateContent>
          <p:cxnSp>
            <p:nvCxnSpPr>
              <p:cNvPr id="78" name="Straight Arrow Connector 77"/>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79"/>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80" name="TextBox 79"/>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7"/>
                    <a:stretch>
                      <a:fillRect/>
                    </a:stretch>
                  </a:blipFill>
                </p:spPr>
                <p:txBody>
                  <a:bodyPr/>
                  <a:lstStyle/>
                  <a:p>
                    <a:r>
                      <a:rPr lang="en-US">
                        <a:noFill/>
                      </a:rPr>
                      <a:t> </a:t>
                    </a:r>
                  </a:p>
                </p:txBody>
              </p:sp>
            </mc:Fallback>
          </mc:AlternateContent>
        </p:grpSp>
        <p:sp>
          <p:nvSpPr>
            <p:cNvPr id="83" name="Oval 82"/>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08413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1"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Using Heart Data</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56</a:t>
            </a:fld>
            <a:endParaRPr lang="en-US"/>
          </a:p>
        </p:txBody>
      </p:sp>
      <p:sp>
        <p:nvSpPr>
          <p:cNvPr id="12" name="TextBox 11"/>
          <p:cNvSpPr txBox="1"/>
          <p:nvPr/>
        </p:nvSpPr>
        <p:spPr>
          <a:xfrm>
            <a:off x="839450" y="1233478"/>
            <a:ext cx="6535764" cy="461665"/>
          </a:xfrm>
          <a:prstGeom prst="rect">
            <a:avLst/>
          </a:prstGeom>
          <a:noFill/>
        </p:spPr>
        <p:txBody>
          <a:bodyPr wrap="none" rtlCol="0">
            <a:spAutoFit/>
          </a:bodyPr>
          <a:lstStyle/>
          <a:p>
            <a:r>
              <a:rPr lang="en-US" sz="2400" dirty="0" smtClean="0">
                <a:solidFill>
                  <a:schemeClr val="tx1">
                    <a:lumMod val="75000"/>
                    <a:lumOff val="25000"/>
                  </a:schemeClr>
                </a:solidFill>
                <a:latin typeface="Karla" charset="0"/>
                <a:ea typeface="Karla" charset="0"/>
                <a:cs typeface="Karla" charset="0"/>
              </a:rPr>
              <a:t>Slightly modified data to illustrate concepts. </a:t>
            </a:r>
            <a:endParaRPr lang="en-US" sz="24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139600331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Using Heart Data</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13250" y="1177925"/>
            <a:ext cx="3167062" cy="2111375"/>
          </a:xfrm>
        </p:spPr>
      </p:pic>
      <p:sp>
        <p:nvSpPr>
          <p:cNvPr id="4" name="Slide Number Placeholder 3"/>
          <p:cNvSpPr>
            <a:spLocks noGrp="1"/>
          </p:cNvSpPr>
          <p:nvPr>
            <p:ph type="sldNum" sz="quarter" idx="12"/>
          </p:nvPr>
        </p:nvSpPr>
        <p:spPr/>
        <p:txBody>
          <a:bodyPr/>
          <a:lstStyle/>
          <a:p>
            <a:fld id="{74FD6AAA-7C75-FB4B-8EA1-06B22787237D}" type="slidenum">
              <a:rPr lang="en-US" smtClean="0"/>
              <a:t>57</a:t>
            </a:fld>
            <a:endParaRPr lang="en-US"/>
          </a:p>
        </p:txBody>
      </p:sp>
      <p:grpSp>
        <p:nvGrpSpPr>
          <p:cNvPr id="12" name="Group 11"/>
          <p:cNvGrpSpPr/>
          <p:nvPr/>
        </p:nvGrpSpPr>
        <p:grpSpPr>
          <a:xfrm>
            <a:off x="883048" y="1903188"/>
            <a:ext cx="4697625" cy="1395342"/>
            <a:chOff x="1197842" y="3597076"/>
            <a:chExt cx="4697625" cy="1395342"/>
          </a:xfrm>
        </p:grpSpPr>
        <p:grpSp>
          <p:nvGrpSpPr>
            <p:cNvPr id="13" name="Group 12"/>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15" name="TextBox 14"/>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3"/>
                    <a:stretch>
                      <a:fillRect/>
                    </a:stretch>
                  </a:blipFill>
                </p:spPr>
                <p:txBody>
                  <a:bodyPr/>
                  <a:lstStyle/>
                  <a:p>
                    <a:r>
                      <a:rPr lang="en-US">
                        <a:noFill/>
                      </a:rPr>
                      <a:t> </a:t>
                    </a:r>
                  </a:p>
                </p:txBody>
              </p:sp>
            </mc:Fallback>
          </mc:AlternateContent>
          <p:cxnSp>
            <p:nvCxnSpPr>
              <p:cNvPr id="16" name="Straight Arrow Connector 15"/>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8" name="TextBox 17"/>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4"/>
                    <a:stretch>
                      <a:fillRect/>
                    </a:stretch>
                  </a:blipFill>
                </p:spPr>
                <p:txBody>
                  <a:bodyPr/>
                  <a:lstStyle/>
                  <a:p>
                    <a:r>
                      <a:rPr lang="en-US">
                        <a:noFill/>
                      </a:rPr>
                      <a:t> </a:t>
                    </a:r>
                  </a:p>
                </p:txBody>
              </p:sp>
            </mc:Fallback>
          </mc:AlternateContent>
        </p:grpSp>
        <p:sp>
          <p:nvSpPr>
            <p:cNvPr id="14" name="Oval 13"/>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6887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58</a:t>
            </a:fld>
            <a:endParaRPr lang="en-US"/>
          </a:p>
        </p:txBody>
      </p:sp>
      <p:grpSp>
        <p:nvGrpSpPr>
          <p:cNvPr id="35" name="Group 34"/>
          <p:cNvGrpSpPr/>
          <p:nvPr/>
        </p:nvGrpSpPr>
        <p:grpSpPr>
          <a:xfrm>
            <a:off x="463323" y="750137"/>
            <a:ext cx="10014802" cy="3086152"/>
            <a:chOff x="463323" y="750137"/>
            <a:chExt cx="10014802" cy="3086152"/>
          </a:xfrm>
        </p:grpSpPr>
        <p:grpSp>
          <p:nvGrpSpPr>
            <p:cNvPr id="19" name="Group 18"/>
            <p:cNvGrpSpPr/>
            <p:nvPr/>
          </p:nvGrpSpPr>
          <p:grpSpPr>
            <a:xfrm>
              <a:off x="463323" y="1528434"/>
              <a:ext cx="4697625" cy="1395342"/>
              <a:chOff x="1197842" y="3597076"/>
              <a:chExt cx="4697625" cy="1395342"/>
            </a:xfrm>
          </p:grpSpPr>
          <p:grpSp>
            <p:nvGrpSpPr>
              <p:cNvPr id="20" name="Group 19"/>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2" name="TextBox 21"/>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23" name="Straight Arrow Connector 22"/>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flipH="1">
                      <a:off x="4930166" y="4087377"/>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3"/>
                      <a:stretch>
                        <a:fillRect/>
                      </a:stretch>
                    </a:blipFill>
                  </p:spPr>
                  <p:txBody>
                    <a:bodyPr/>
                    <a:lstStyle/>
                    <a:p>
                      <a:r>
                        <a:rPr lang="en-US">
                          <a:noFill/>
                        </a:rPr>
                        <a:t> </a:t>
                      </a:r>
                    </a:p>
                  </p:txBody>
                </p:sp>
              </mc:Fallback>
            </mc:AlternateContent>
          </p:grpSp>
          <p:sp>
            <p:nvSpPr>
              <p:cNvPr id="21" name="Oval 20"/>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8897" y="750137"/>
              <a:ext cx="4629228" cy="3086152"/>
            </a:xfrm>
            <a:prstGeom prst="rect">
              <a:avLst/>
            </a:prstGeom>
          </p:spPr>
        </p:pic>
      </p:grpSp>
      <p:grpSp>
        <p:nvGrpSpPr>
          <p:cNvPr id="36" name="Group 35"/>
          <p:cNvGrpSpPr/>
          <p:nvPr/>
        </p:nvGrpSpPr>
        <p:grpSpPr>
          <a:xfrm>
            <a:off x="515126" y="3548318"/>
            <a:ext cx="9962999" cy="3086152"/>
            <a:chOff x="515126" y="3548318"/>
            <a:chExt cx="9962999" cy="3086152"/>
          </a:xfrm>
        </p:grpSpPr>
        <p:grpSp>
          <p:nvGrpSpPr>
            <p:cNvPr id="26" name="Group 25"/>
            <p:cNvGrpSpPr/>
            <p:nvPr/>
          </p:nvGrpSpPr>
          <p:grpSpPr>
            <a:xfrm>
              <a:off x="515126" y="4292665"/>
              <a:ext cx="4697625" cy="1395342"/>
              <a:chOff x="1197842" y="3597076"/>
              <a:chExt cx="4697625" cy="1395342"/>
            </a:xfrm>
          </p:grpSpPr>
          <p:grpSp>
            <p:nvGrpSpPr>
              <p:cNvPr id="27" name="Group 26"/>
              <p:cNvGrpSpPr/>
              <p:nvPr/>
            </p:nvGrpSpPr>
            <p:grpSpPr>
              <a:xfrm>
                <a:off x="1197842" y="4087377"/>
                <a:ext cx="4697625" cy="392036"/>
                <a:chOff x="1197842" y="4087377"/>
                <a:chExt cx="4697625" cy="392036"/>
              </a:xfrm>
            </p:grpSpPr>
            <mc:AlternateContent xmlns:mc="http://schemas.openxmlformats.org/markup-compatibility/2006" xmlns:a14="http://schemas.microsoft.com/office/drawing/2010/main">
              <mc:Choice Requires="a14">
                <p:sp>
                  <p:nvSpPr>
                    <p:cNvPr id="29" name="TextBox 28"/>
                    <p:cNvSpPr txBox="1"/>
                    <p:nvPr/>
                  </p:nvSpPr>
                  <p:spPr>
                    <a:xfrm flipH="1" flipV="1">
                      <a:off x="1197842" y="411008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9" name="TextBox 28"/>
                    <p:cNvSpPr txBox="1">
                      <a:spLocks noRot="1" noChangeAspect="1" noMove="1" noResize="1" noEditPoints="1" noAdjustHandles="1" noChangeArrowheads="1" noChangeShapeType="1" noTextEdit="1"/>
                    </p:cNvSpPr>
                    <p:nvPr/>
                  </p:nvSpPr>
                  <p:spPr>
                    <a:xfrm flipH="1" flipV="1">
                      <a:off x="1197842" y="4110081"/>
                      <a:ext cx="965301" cy="369332"/>
                    </a:xfrm>
                    <a:prstGeom prst="rect">
                      <a:avLst/>
                    </a:prstGeom>
                    <a:blipFill rotWithShape="0">
                      <a:blip r:embed="rId5"/>
                      <a:stretch>
                        <a:fillRect/>
                      </a:stretch>
                    </a:blipFill>
                  </p:spPr>
                  <p:txBody>
                    <a:bodyPr/>
                    <a:lstStyle/>
                    <a:p>
                      <a:r>
                        <a:rPr lang="en-US">
                          <a:noFill/>
                        </a:rPr>
                        <a:t> </a:t>
                      </a:r>
                    </a:p>
                  </p:txBody>
                </p:sp>
              </mc:Fallback>
            </mc:AlternateContent>
            <p:cxnSp>
              <p:nvCxnSpPr>
                <p:cNvPr id="30" name="Straight Arrow Connector 29"/>
                <p:cNvCxnSpPr/>
                <p:nvPr/>
              </p:nvCxnSpPr>
              <p:spPr>
                <a:xfrm flipV="1">
                  <a:off x="1897470" y="4287179"/>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4578085" y="4272043"/>
                  <a:ext cx="576295" cy="756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p:cNvSpPr txBox="1"/>
                    <p:nvPr/>
                  </p:nvSpPr>
                  <p:spPr>
                    <a:xfrm flipH="1">
                      <a:off x="4930166" y="4087377"/>
                      <a:ext cx="965301" cy="369332"/>
                    </a:xfrm>
                    <a:prstGeom prst="rect">
                      <a:avLst/>
                    </a:prstGeom>
                    <a:noFill/>
                  </p:spPr>
                  <p:txBody>
                    <a:bodyPr wrap="square" rtlCol="0">
                      <a:spAutoFit/>
                    </a:bodyPr>
                    <a:lstStyle/>
                    <a:p>
                      <a:pPr algn="ctr"/>
                      <a14:m>
                        <m:oMath xmlns:m="http://schemas.openxmlformats.org/officeDocument/2006/math">
                          <m:r>
                            <a:rPr lang="en-US" b="0" i="1" smtClean="0">
                              <a:latin typeface="Cambria Math" charset="0"/>
                            </a:rPr>
                            <m:t>𝑌</m:t>
                          </m:r>
                        </m:oMath>
                      </a14:m>
                      <a:r>
                        <a:rPr lang="en-US" dirty="0" smtClean="0"/>
                        <a:t>’</a:t>
                      </a:r>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flipH="1">
                      <a:off x="4930166" y="4087377"/>
                      <a:ext cx="965301" cy="369332"/>
                    </a:xfrm>
                    <a:prstGeom prst="rect">
                      <a:avLst/>
                    </a:prstGeom>
                    <a:blipFill rotWithShape="0">
                      <a:blip r:embed="rId6"/>
                      <a:stretch>
                        <a:fillRect t="-10000" b="-26667"/>
                      </a:stretch>
                    </a:blipFill>
                  </p:spPr>
                  <p:txBody>
                    <a:bodyPr/>
                    <a:lstStyle/>
                    <a:p>
                      <a:r>
                        <a:rPr lang="en-US">
                          <a:noFill/>
                        </a:rPr>
                        <a:t> </a:t>
                      </a:r>
                    </a:p>
                  </p:txBody>
                </p:sp>
              </mc:Fallback>
            </mc:AlternateContent>
          </p:grpSp>
          <p:sp>
            <p:nvSpPr>
              <p:cNvPr id="28" name="Oval 27"/>
              <p:cNvSpPr/>
              <p:nvPr/>
            </p:nvSpPr>
            <p:spPr>
              <a:xfrm>
                <a:off x="2788768" y="3597076"/>
                <a:ext cx="1505252" cy="1395342"/>
              </a:xfrm>
              <a:prstGeom prst="ellipse">
                <a:avLst/>
              </a:prstGeom>
              <a:noFill/>
              <a:ln>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34" name="Picture 3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8897" y="3548318"/>
              <a:ext cx="4629228" cy="3086152"/>
            </a:xfrm>
            <a:prstGeom prst="rect">
              <a:avLst/>
            </a:prstGeom>
          </p:spPr>
        </p:pic>
      </p:grpSp>
    </p:spTree>
    <p:extLst>
      <p:ext uri="{BB962C8B-B14F-4D97-AF65-F5344CB8AC3E}">
        <p14:creationId xmlns:p14="http://schemas.microsoft.com/office/powerpoint/2010/main" val="6348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59</a:t>
            </a:fld>
            <a:endParaRPr lang="en-US"/>
          </a:p>
        </p:txBody>
      </p:sp>
      <p:grpSp>
        <p:nvGrpSpPr>
          <p:cNvPr id="72" name="Group 71"/>
          <p:cNvGrpSpPr/>
          <p:nvPr/>
        </p:nvGrpSpPr>
        <p:grpSpPr>
          <a:xfrm>
            <a:off x="-171345" y="1793405"/>
            <a:ext cx="3039519" cy="2912914"/>
            <a:chOff x="-171345" y="1793405"/>
            <a:chExt cx="3039519" cy="2912914"/>
          </a:xfrm>
        </p:grpSpPr>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grpSp>
          <p:nvGrpSpPr>
            <p:cNvPr id="71" name="Group 70"/>
            <p:cNvGrpSpPr/>
            <p:nvPr/>
          </p:nvGrpSpPr>
          <p:grpSpPr>
            <a:xfrm>
              <a:off x="-171345" y="1793405"/>
              <a:ext cx="2400996" cy="2912914"/>
              <a:chOff x="-171345" y="1793405"/>
              <a:chExt cx="2400996" cy="2912914"/>
            </a:xfrm>
          </p:grpSpPr>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5"/>
                    <a:stretch>
                      <a:fillRect/>
                    </a:stretch>
                  </a:blipFill>
                </p:spPr>
                <p:txBody>
                  <a:bodyPr/>
                  <a:lstStyle/>
                  <a:p>
                    <a:r>
                      <a:rPr lang="en-US">
                        <a:noFill/>
                      </a:rPr>
                      <a:t> </a:t>
                    </a:r>
                  </a:p>
                </p:txBody>
              </p:sp>
            </mc:Fallback>
          </mc:AlternateContent>
          <p:grpSp>
            <p:nvGrpSpPr>
              <p:cNvPr id="67" name="Group 66"/>
              <p:cNvGrpSpPr/>
              <p:nvPr/>
            </p:nvGrpSpPr>
            <p:grpSpPr>
              <a:xfrm>
                <a:off x="445158" y="1793405"/>
                <a:ext cx="1784493" cy="2912914"/>
                <a:chOff x="445158" y="1793405"/>
                <a:chExt cx="1784493" cy="2912914"/>
              </a:xfrm>
            </p:grpSpPr>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grpSp>
        <p:nvGrpSpPr>
          <p:cNvPr id="73" name="Group 72"/>
          <p:cNvGrpSpPr/>
          <p:nvPr/>
        </p:nvGrpSpPr>
        <p:grpSpPr>
          <a:xfrm>
            <a:off x="2429865" y="1792332"/>
            <a:ext cx="2917919" cy="2816573"/>
            <a:chOff x="2429865" y="1792332"/>
            <a:chExt cx="2917919" cy="2816573"/>
          </a:xfrm>
        </p:grpSpPr>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6"/>
                  <a:stretch>
                    <a:fillRect/>
                  </a:stretch>
                </a:blipFill>
              </p:spPr>
              <p:txBody>
                <a:bodyPr/>
                <a:lstStyle/>
                <a:p>
                  <a:r>
                    <a:rPr lang="en-US">
                      <a:noFill/>
                    </a:rPr>
                    <a:t> </a:t>
                  </a:r>
                </a:p>
              </p:txBody>
            </p:sp>
          </mc:Fallback>
        </mc:AlternateContent>
        <p:grpSp>
          <p:nvGrpSpPr>
            <p:cNvPr id="68" name="Group 67"/>
            <p:cNvGrpSpPr/>
            <p:nvPr/>
          </p:nvGrpSpPr>
          <p:grpSpPr>
            <a:xfrm>
              <a:off x="2429865" y="1792332"/>
              <a:ext cx="2917919" cy="2816573"/>
              <a:chOff x="2429865" y="1792332"/>
              <a:chExt cx="2917919" cy="2816573"/>
            </a:xfrm>
          </p:grpSpPr>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grpSp>
      </p:grpSp>
      <p:grpSp>
        <p:nvGrpSpPr>
          <p:cNvPr id="69" name="Group 68"/>
          <p:cNvGrpSpPr/>
          <p:nvPr/>
        </p:nvGrpSpPr>
        <p:grpSpPr>
          <a:xfrm>
            <a:off x="5406364" y="1533076"/>
            <a:ext cx="2231414" cy="3341717"/>
            <a:chOff x="5406364" y="1533076"/>
            <a:chExt cx="2231414" cy="3341717"/>
          </a:xfrm>
        </p:grpSpPr>
        <p:pic>
          <p:nvPicPr>
            <p:cNvPr id="31" name="Picture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74" name="Group 73"/>
          <p:cNvGrpSpPr/>
          <p:nvPr/>
        </p:nvGrpSpPr>
        <p:grpSpPr>
          <a:xfrm>
            <a:off x="7452292" y="2064866"/>
            <a:ext cx="4307923" cy="2185786"/>
            <a:chOff x="7452292" y="2064866"/>
            <a:chExt cx="4307923" cy="2185786"/>
          </a:xfrm>
        </p:grpSpPr>
        <p:grpSp>
          <p:nvGrpSpPr>
            <p:cNvPr id="70" name="Group 69"/>
            <p:cNvGrpSpPr/>
            <p:nvPr/>
          </p:nvGrpSpPr>
          <p:grpSpPr>
            <a:xfrm>
              <a:off x="7452292" y="2218876"/>
              <a:ext cx="4307923" cy="1931644"/>
              <a:chOff x="7452292" y="2218876"/>
              <a:chExt cx="4307923" cy="1931644"/>
            </a:xfrm>
          </p:grpSpPr>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41" name="Picture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02815" y="2470508"/>
                <a:ext cx="2057400" cy="1371600"/>
              </a:xfrm>
              <a:prstGeom prst="rect">
                <a:avLst/>
              </a:prstGeom>
            </p:spPr>
          </p:pic>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1</m:t>
                              </m:r>
                            </m:sub>
                          </m:sSub>
                          <m:r>
                            <a:rPr lang="en-US" sz="1700" b="1" i="1" smtClean="0">
                              <a:solidFill>
                                <a:srgbClr val="FF0000"/>
                              </a:solidFill>
                              <a:latin typeface="Cambria Math" charset="0"/>
                            </a:rPr>
                            <m:t>+</m:t>
                          </m:r>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h</m:t>
                              </m:r>
                            </m:e>
                            <m:sub>
                              <m:r>
                                <a:rPr lang="en-US" sz="1700" b="0" i="1" smtClean="0">
                                  <a:solidFill>
                                    <a:schemeClr val="tx1">
                                      <a:lumMod val="75000"/>
                                      <a:lumOff val="25000"/>
                                    </a:schemeClr>
                                  </a:solidFill>
                                  <a:latin typeface="Cambria Math" charset="0"/>
                                </a:rPr>
                                <m:t>2</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10"/>
                    <a:stretch>
                      <a:fillRect/>
                    </a:stretch>
                  </a:blipFill>
                  <a:ln>
                    <a:solidFill>
                      <a:schemeClr val="tx1">
                        <a:lumMod val="75000"/>
                        <a:lumOff val="25000"/>
                      </a:schemeClr>
                    </a:solidFill>
                  </a:ln>
                  <a:effectLst/>
                </p:spPr>
                <p:txBody>
                  <a:bodyPr/>
                  <a:lstStyle/>
                  <a:p>
                    <a:r>
                      <a:rPr lang="en-US">
                        <a:noFill/>
                      </a:rPr>
                      <a:t> </a:t>
                    </a:r>
                  </a:p>
                </p:txBody>
              </p:sp>
            </mc:Fallback>
          </mc:AlternateContent>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2"/>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892270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#2</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6</a:t>
            </a:fld>
            <a:endParaRPr lang="en-US"/>
          </a:p>
        </p:txBody>
      </p:sp>
    </p:spTree>
    <p:extLst>
      <p:ext uri="{BB962C8B-B14F-4D97-AF65-F5344CB8AC3E}">
        <p14:creationId xmlns:p14="http://schemas.microsoft.com/office/powerpoint/2010/main" val="6732741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60</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2999924" cy="11882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30</m:t>
                          </m:r>
                        </m:sub>
                      </m:sSub>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𝑦</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2999924" cy="1188210"/>
              </a:xfrm>
              <a:prstGeom prst="rect">
                <a:avLst/>
              </a:prstGeom>
              <a:blipFill rotWithShape="0">
                <a:blip r:embed="rId11"/>
                <a:stretch>
                  <a:fillRect t="-30412"/>
                </a:stretch>
              </a:blipFill>
            </p:spPr>
            <p:txBody>
              <a:bodyPr/>
              <a:lstStyle/>
              <a:p>
                <a:r>
                  <a:rPr lang="en-US">
                    <a:noFill/>
                  </a:rPr>
                  <a:t> </a:t>
                </a:r>
              </a:p>
            </p:txBody>
          </p:sp>
        </mc:Fallback>
      </mc:AlternateContent>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6619" y="2459900"/>
            <a:ext cx="2057400" cy="1371600"/>
          </a:xfrm>
          <a:prstGeom prst="rect">
            <a:avLst/>
          </a:prstGeom>
        </p:spPr>
      </p:pic>
    </p:spTree>
    <p:extLst>
      <p:ext uri="{BB962C8B-B14F-4D97-AF65-F5344CB8AC3E}">
        <p14:creationId xmlns:p14="http://schemas.microsoft.com/office/powerpoint/2010/main" val="2256340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Pavlos game #232</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61</a:t>
            </a:fld>
            <a:endParaRPr lang="en-US"/>
          </a:p>
        </p:txBody>
      </p:sp>
      <mc:AlternateContent xmlns:mc="http://schemas.openxmlformats.org/markup-compatibility/2006" xmlns:a14="http://schemas.microsoft.com/office/drawing/2010/main">
        <mc:Choice Requires="a14">
          <p:sp>
            <p:nvSpPr>
              <p:cNvPr id="6" name="TextBox 5"/>
              <p:cNvSpPr txBox="1"/>
              <p:nvPr/>
            </p:nvSpPr>
            <p:spPr>
              <a:xfrm flipH="1" flipV="1">
                <a:off x="-171345" y="206792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flipH="1" flipV="1">
                <a:off x="-171345" y="2067921"/>
                <a:ext cx="965301" cy="369332"/>
              </a:xfrm>
              <a:prstGeom prst="rect">
                <a:avLst/>
              </a:prstGeom>
              <a:blipFill rotWithShape="0">
                <a:blip r:embed="rId2"/>
                <a:stretch>
                  <a:fillRect/>
                </a:stretch>
              </a:blipFill>
            </p:spPr>
            <p:txBody>
              <a:bodyPr/>
              <a:lstStyle/>
              <a:p>
                <a:r>
                  <a:rPr lang="en-US">
                    <a:noFill/>
                  </a:rPr>
                  <a:t> </a:t>
                </a:r>
              </a:p>
            </p:txBody>
          </p:sp>
        </mc:Fallback>
      </mc:AlternateContent>
      <p:cxnSp>
        <p:nvCxnSpPr>
          <p:cNvPr id="7" name="Straight Arrow Connector 6"/>
          <p:cNvCxnSpPr/>
          <p:nvPr/>
        </p:nvCxnSpPr>
        <p:spPr>
          <a:xfrm>
            <a:off x="445158" y="2252587"/>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1854768" y="2250605"/>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p:cNvSpPr txBox="1"/>
              <p:nvPr/>
            </p:nvSpPr>
            <p:spPr>
              <a:xfrm flipH="1">
                <a:off x="1902873" y="206486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9" name="TextBox 8"/>
              <p:cNvSpPr txBox="1">
                <a:spLocks noRot="1" noChangeAspect="1" noMove="1" noResize="1" noEditPoints="1" noAdjustHandles="1" noChangeArrowheads="1" noChangeShapeType="1" noTextEdit="1"/>
              </p:cNvSpPr>
              <p:nvPr/>
            </p:nvSpPr>
            <p:spPr>
              <a:xfrm flipH="1">
                <a:off x="1902873" y="2064866"/>
                <a:ext cx="965301"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flipH="1" flipV="1">
                <a:off x="-171345" y="4069356"/>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12" name="TextBox 11"/>
              <p:cNvSpPr txBox="1">
                <a:spLocks noRot="1" noChangeAspect="1" noMove="1" noResize="1" noEditPoints="1" noAdjustHandles="1" noChangeArrowheads="1" noChangeShapeType="1" noTextEdit="1"/>
              </p:cNvSpPr>
              <p:nvPr/>
            </p:nvSpPr>
            <p:spPr>
              <a:xfrm flipH="1" flipV="1">
                <a:off x="-171345" y="4069356"/>
                <a:ext cx="965301" cy="369332"/>
              </a:xfrm>
              <a:prstGeom prst="rect">
                <a:avLst/>
              </a:prstGeom>
              <a:blipFill rotWithShape="0">
                <a:blip r:embed="rId4"/>
                <a:stretch>
                  <a:fillRect/>
                </a:stretch>
              </a:blipFill>
            </p:spPr>
            <p:txBody>
              <a:bodyPr/>
              <a:lstStyle/>
              <a:p>
                <a:r>
                  <a:rPr lang="en-US">
                    <a:noFill/>
                  </a:rPr>
                  <a:t> </a:t>
                </a:r>
              </a:p>
            </p:txBody>
          </p:sp>
        </mc:Fallback>
      </mc:AlternateContent>
      <p:cxnSp>
        <p:nvCxnSpPr>
          <p:cNvPr id="13" name="Straight Arrow Connector 12"/>
          <p:cNvCxnSpPr/>
          <p:nvPr/>
        </p:nvCxnSpPr>
        <p:spPr>
          <a:xfrm>
            <a:off x="445158" y="4254022"/>
            <a:ext cx="26567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p:cNvSpPr txBox="1"/>
              <p:nvPr/>
            </p:nvSpPr>
            <p:spPr>
              <a:xfrm flipH="1">
                <a:off x="1902873" y="405189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flipH="1">
                <a:off x="1902873" y="4051891"/>
                <a:ext cx="965301" cy="369332"/>
              </a:xfrm>
              <a:prstGeom prst="rect">
                <a:avLst/>
              </a:prstGeom>
              <a:blipFill rotWithShape="0">
                <a:blip r:embed="rId3"/>
                <a:stretch>
                  <a:fillRect/>
                </a:stretch>
              </a:blipFill>
            </p:spPr>
            <p:txBody>
              <a:bodyPr/>
              <a:lstStyle/>
              <a:p>
                <a:r>
                  <a:rPr lang="en-US">
                    <a:noFill/>
                  </a:rPr>
                  <a:t> </a:t>
                </a:r>
              </a:p>
            </p:txBody>
          </p:sp>
        </mc:Fallback>
      </mc:AlternateContent>
      <p:sp>
        <p:nvSpPr>
          <p:cNvPr id="16" name="Right Brace 15"/>
          <p:cNvSpPr/>
          <p:nvPr/>
        </p:nvSpPr>
        <p:spPr>
          <a:xfrm>
            <a:off x="2429865" y="1897180"/>
            <a:ext cx="899160" cy="2711725"/>
          </a:xfrm>
          <a:prstGeom prst="righ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p:cNvSpPr txBox="1"/>
              <p:nvPr/>
            </p:nvSpPr>
            <p:spPr>
              <a:xfrm flipH="1" flipV="1">
                <a:off x="3069380" y="3080411"/>
                <a:ext cx="96530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𝑋</m:t>
                      </m:r>
                    </m:oMath>
                  </m:oMathPara>
                </a14:m>
                <a:endParaRPr lang="en-US" dirty="0"/>
              </a:p>
            </p:txBody>
          </p:sp>
        </mc:Choice>
        <mc:Fallback xmlns="">
          <p:sp>
            <p:nvSpPr>
              <p:cNvPr id="22" name="TextBox 21"/>
              <p:cNvSpPr txBox="1">
                <a:spLocks noRot="1" noChangeAspect="1" noMove="1" noResize="1" noEditPoints="1" noAdjustHandles="1" noChangeArrowheads="1" noChangeShapeType="1" noTextEdit="1"/>
              </p:cNvSpPr>
              <p:nvPr/>
            </p:nvSpPr>
            <p:spPr>
              <a:xfrm flipH="1" flipV="1">
                <a:off x="3069380" y="3080411"/>
                <a:ext cx="965301" cy="369332"/>
              </a:xfrm>
              <a:prstGeom prst="rect">
                <a:avLst/>
              </a:prstGeom>
              <a:blipFill rotWithShape="0">
                <a:blip r:embed="rId5"/>
                <a:stretch>
                  <a:fillRect/>
                </a:stretch>
              </a:blipFill>
            </p:spPr>
            <p:txBody>
              <a:bodyPr/>
              <a:lstStyle/>
              <a:p>
                <a:r>
                  <a:rPr lang="en-US">
                    <a:noFill/>
                  </a:rPr>
                  <a:t> </a:t>
                </a:r>
              </a:p>
            </p:txBody>
          </p:sp>
        </mc:Fallback>
      </mc:AlternateContent>
      <p:sp>
        <p:nvSpPr>
          <p:cNvPr id="23" name="Rectangle 22"/>
          <p:cNvSpPr/>
          <p:nvPr/>
        </p:nvSpPr>
        <p:spPr>
          <a:xfrm>
            <a:off x="4318175" y="1792332"/>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cxnSp>
        <p:nvCxnSpPr>
          <p:cNvPr id="25" name="Straight Arrow Connector 24"/>
          <p:cNvCxnSpPr/>
          <p:nvPr/>
        </p:nvCxnSpPr>
        <p:spPr>
          <a:xfrm flipV="1">
            <a:off x="3745643" y="2622756"/>
            <a:ext cx="482651" cy="44894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V="1">
            <a:off x="7452292" y="3445745"/>
            <a:ext cx="807248" cy="704775"/>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pic>
        <p:nvPicPr>
          <p:cNvPr id="31" name="Picture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80378" y="1533076"/>
            <a:ext cx="2057400" cy="1371600"/>
          </a:xfrm>
          <a:prstGeom prst="rect">
            <a:avLst/>
          </a:prstGeom>
        </p:spPr>
      </p:pic>
      <p:pic>
        <p:nvPicPr>
          <p:cNvPr id="32" name="Picture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80378" y="3503193"/>
            <a:ext cx="2057400" cy="1371600"/>
          </a:xfrm>
          <a:prstGeom prst="rect">
            <a:avLst/>
          </a:prstGeom>
        </p:spPr>
      </p:pic>
      <p:cxnSp>
        <p:nvCxnSpPr>
          <p:cNvPr id="33" name="Straight Arrow Connector 32"/>
          <p:cNvCxnSpPr/>
          <p:nvPr/>
        </p:nvCxnSpPr>
        <p:spPr>
          <a:xfrm>
            <a:off x="7491413" y="2218876"/>
            <a:ext cx="782392" cy="628352"/>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a:off x="3732833" y="3458453"/>
            <a:ext cx="585342" cy="607533"/>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a:off x="1902221" y="4236557"/>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48" name="Rectangle 47"/>
              <p:cNvSpPr/>
              <p:nvPr/>
            </p:nvSpPr>
            <p:spPr>
              <a:xfrm>
                <a:off x="8363686" y="2676528"/>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sz="1700" b="0" i="1" smtClean="0">
                              <a:solidFill>
                                <a:schemeClr val="tx1">
                                  <a:lumMod val="75000"/>
                                  <a:lumOff val="25000"/>
                                </a:schemeClr>
                              </a:solidFill>
                              <a:latin typeface="Cambria Math" charset="0"/>
                            </a:rPr>
                          </m:ctrlPr>
                        </m:sSubPr>
                        <m:e>
                          <m:r>
                            <a:rPr lang="en-US" sz="1700" b="0" i="1" smtClean="0">
                              <a:solidFill>
                                <a:schemeClr val="tx1">
                                  <a:lumMod val="75000"/>
                                  <a:lumOff val="25000"/>
                                </a:schemeClr>
                              </a:solidFill>
                              <a:latin typeface="Cambria Math" charset="0"/>
                            </a:rPr>
                            <m:t>𝑊</m:t>
                          </m:r>
                        </m:e>
                        <m:sub>
                          <m:r>
                            <a:rPr lang="en-US" sz="1700" b="0" i="1" smtClean="0">
                              <a:solidFill>
                                <a:schemeClr val="tx1">
                                  <a:lumMod val="75000"/>
                                  <a:lumOff val="25000"/>
                                </a:schemeClr>
                              </a:solidFill>
                              <a:latin typeface="Cambria Math" charset="0"/>
                            </a:rPr>
                            <m:t>3</m:t>
                          </m:r>
                        </m:sub>
                      </m:sSub>
                    </m:oMath>
                  </m:oMathPara>
                </a14:m>
                <a:endParaRPr lang="en-US" sz="1700" dirty="0">
                  <a:solidFill>
                    <a:schemeClr val="tx1">
                      <a:lumMod val="75000"/>
                      <a:lumOff val="25000"/>
                    </a:schemeClr>
                  </a:solidFill>
                </a:endParaRPr>
              </a:p>
            </p:txBody>
          </p:sp>
        </mc:Choice>
        <mc:Fallback xmlns="">
          <p:sp>
            <p:nvSpPr>
              <p:cNvPr id="48" name="Rectangle 47"/>
              <p:cNvSpPr>
                <a:spLocks noRot="1" noChangeAspect="1" noMove="1" noResize="1" noEditPoints="1" noAdjustHandles="1" noChangeArrowheads="1" noChangeShapeType="1" noTextEdit="1"/>
              </p:cNvSpPr>
              <p:nvPr/>
            </p:nvSpPr>
            <p:spPr>
              <a:xfrm>
                <a:off x="8363686" y="2676528"/>
                <a:ext cx="914400" cy="914400"/>
              </a:xfrm>
              <a:prstGeom prst="rect">
                <a:avLst/>
              </a:prstGeom>
              <a:blipFill rotWithShape="0">
                <a:blip r:embed="rId8"/>
                <a:stretch>
                  <a:fillRect/>
                </a:stretch>
              </a:blipFill>
              <a:ln>
                <a:solidFill>
                  <a:schemeClr val="tx1">
                    <a:lumMod val="75000"/>
                    <a:lumOff val="25000"/>
                  </a:schemeClr>
                </a:solidFill>
              </a:ln>
              <a:effectLst/>
            </p:spPr>
            <p:txBody>
              <a:bodyPr/>
              <a:lstStyle/>
              <a:p>
                <a:r>
                  <a:rPr lang="en-US">
                    <a:noFill/>
                  </a:rPr>
                  <a:t> </a:t>
                </a:r>
              </a:p>
            </p:txBody>
          </p:sp>
        </mc:Fallback>
      </mc:AlternateContent>
      <p:sp>
        <p:nvSpPr>
          <p:cNvPr id="50" name="Rectangle 49"/>
          <p:cNvSpPr/>
          <p:nvPr/>
        </p:nvSpPr>
        <p:spPr>
          <a:xfrm>
            <a:off x="777245" y="1793405"/>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1</a:t>
            </a:r>
            <a:endParaRPr lang="en-US" dirty="0">
              <a:solidFill>
                <a:schemeClr val="tx1">
                  <a:lumMod val="75000"/>
                  <a:lumOff val="25000"/>
                </a:schemeClr>
              </a:solidFill>
            </a:endParaRPr>
          </a:p>
        </p:txBody>
      </p:sp>
      <p:sp>
        <p:nvSpPr>
          <p:cNvPr id="51" name="Rectangle 50"/>
          <p:cNvSpPr/>
          <p:nvPr/>
        </p:nvSpPr>
        <p:spPr>
          <a:xfrm>
            <a:off x="789105" y="3791919"/>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lumMod val="75000"/>
                    <a:lumOff val="25000"/>
                  </a:schemeClr>
                </a:solidFill>
              </a:rPr>
              <a:t>W</a:t>
            </a:r>
            <a:r>
              <a:rPr lang="en-US" baseline="-25000" dirty="0" smtClean="0">
                <a:solidFill>
                  <a:schemeClr val="tx1">
                    <a:lumMod val="75000"/>
                    <a:lumOff val="25000"/>
                  </a:schemeClr>
                </a:solidFill>
              </a:rPr>
              <a:t>2</a:t>
            </a:r>
            <a:endParaRPr lang="en-US" dirty="0">
              <a:solidFill>
                <a:schemeClr val="tx1">
                  <a:lumMod val="75000"/>
                  <a:lumOff val="25000"/>
                </a:schemeClr>
              </a:solidFill>
            </a:endParaRPr>
          </a:p>
        </p:txBody>
      </p:sp>
      <p:sp>
        <p:nvSpPr>
          <p:cNvPr id="52" name="Rectangle 51"/>
          <p:cNvSpPr/>
          <p:nvPr/>
        </p:nvSpPr>
        <p:spPr>
          <a:xfrm>
            <a:off x="4433384" y="3693320"/>
            <a:ext cx="914400" cy="914400"/>
          </a:xfrm>
          <a:prstGeom prst="rect">
            <a:avLst/>
          </a:prstGeom>
          <a:solidFill>
            <a:schemeClr val="bg1">
              <a:lumMod val="8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chemeClr val="tx1">
                    <a:lumMod val="75000"/>
                    <a:lumOff val="25000"/>
                  </a:schemeClr>
                </a:solidFill>
              </a:rPr>
              <a:t>W</a:t>
            </a:r>
            <a:r>
              <a:rPr lang="en-US" baseline="-25000" smtClean="0">
                <a:solidFill>
                  <a:schemeClr val="tx1">
                    <a:lumMod val="75000"/>
                    <a:lumOff val="25000"/>
                  </a:schemeClr>
                </a:solidFill>
              </a:rPr>
              <a:t>2</a:t>
            </a:r>
            <a:endParaRPr lang="en-US" dirty="0">
              <a:solidFill>
                <a:schemeClr val="tx1">
                  <a:lumMod val="75000"/>
                  <a:lumOff val="25000"/>
                </a:schemeClr>
              </a:solidFill>
            </a:endParaRPr>
          </a:p>
        </p:txBody>
      </p:sp>
      <p:cxnSp>
        <p:nvCxnSpPr>
          <p:cNvPr id="56" name="Straight Arrow Connector 55"/>
          <p:cNvCxnSpPr>
            <a:endCxn id="31" idx="1"/>
          </p:cNvCxnSpPr>
          <p:nvPr/>
        </p:nvCxnSpPr>
        <p:spPr>
          <a:xfrm>
            <a:off x="5406364" y="2218876"/>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5500342" y="4186221"/>
            <a:ext cx="174014"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a:off x="9435506" y="3192982"/>
            <a:ext cx="327430" cy="10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5" name="TextBox 64"/>
              <p:cNvSpPr txBox="1"/>
              <p:nvPr/>
            </p:nvSpPr>
            <p:spPr>
              <a:xfrm>
                <a:off x="7811792" y="2064866"/>
                <a:ext cx="4678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1</m:t>
                          </m:r>
                        </m:sub>
                      </m:sSub>
                    </m:oMath>
                  </m:oMathPara>
                </a14:m>
                <a:endParaRPr lang="en-US" dirty="0"/>
              </a:p>
            </p:txBody>
          </p:sp>
        </mc:Choice>
        <mc:Fallback xmlns="">
          <p:sp>
            <p:nvSpPr>
              <p:cNvPr id="65" name="TextBox 64"/>
              <p:cNvSpPr txBox="1">
                <a:spLocks noRot="1" noChangeAspect="1" noMove="1" noResize="1" noEditPoints="1" noAdjustHandles="1" noChangeArrowheads="1" noChangeShapeType="1" noTextEdit="1"/>
              </p:cNvSpPr>
              <p:nvPr/>
            </p:nvSpPr>
            <p:spPr>
              <a:xfrm>
                <a:off x="7811792" y="2064866"/>
                <a:ext cx="467820" cy="369332"/>
              </a:xfrm>
              <a:prstGeom prst="rect">
                <a:avLst/>
              </a:prstGeom>
              <a:blipFill rotWithShape="0">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7805985" y="3881320"/>
                <a:ext cx="47314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h</m:t>
                          </m:r>
                        </m:e>
                        <m:sub>
                          <m:r>
                            <a:rPr lang="en-US" b="0" i="1" smtClean="0">
                              <a:latin typeface="Cambria Math" charset="0"/>
                            </a:rPr>
                            <m:t>2</m:t>
                          </m:r>
                        </m:sub>
                      </m:sSub>
                    </m:oMath>
                  </m:oMathPara>
                </a14:m>
                <a:endParaRPr lang="en-US" dirty="0"/>
              </a:p>
            </p:txBody>
          </p:sp>
        </mc:Choice>
        <mc:Fallback xmlns="">
          <p:sp>
            <p:nvSpPr>
              <p:cNvPr id="66" name="TextBox 65"/>
              <p:cNvSpPr txBox="1">
                <a:spLocks noRot="1" noChangeAspect="1" noMove="1" noResize="1" noEditPoints="1" noAdjustHandles="1" noChangeArrowheads="1" noChangeShapeType="1" noTextEdit="1"/>
              </p:cNvSpPr>
              <p:nvPr/>
            </p:nvSpPr>
            <p:spPr>
              <a:xfrm>
                <a:off x="7805985" y="3881320"/>
                <a:ext cx="473143" cy="369332"/>
              </a:xfrm>
              <a:prstGeom prst="rect">
                <a:avLst/>
              </a:prstGeom>
              <a:blipFill rotWithShape="0">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106688" y="1466349"/>
                <a:ext cx="3030445" cy="13210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chemeClr val="tx1">
                              <a:lumMod val="75000"/>
                              <a:lumOff val="25000"/>
                            </a:schemeClr>
                          </a:solidFill>
                          <a:latin typeface="Cambria Math" charset="0"/>
                        </a:rPr>
                        <m:t>𝑞</m:t>
                      </m:r>
                      <m:r>
                        <a:rPr lang="en-US" b="0" i="1" smtClean="0">
                          <a:solidFill>
                            <a:schemeClr val="tx1">
                              <a:lumMod val="75000"/>
                              <a:lumOff val="25000"/>
                            </a:schemeClr>
                          </a:solidFill>
                          <a:latin typeface="Cambria Math" charset="0"/>
                        </a:rPr>
                        <m:t>= </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31</m:t>
                          </m:r>
                        </m:sub>
                      </m:sSub>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r>
                                <a:rPr lang="en-US" b="0" i="1" smtClean="0">
                                  <a:solidFill>
                                    <a:schemeClr val="tx1">
                                      <a:lumMod val="75000"/>
                                      <a:lumOff val="25000"/>
                                    </a:schemeClr>
                                  </a:solidFill>
                                  <a:latin typeface="Cambria Math" charset="0"/>
                                </a:rPr>
                                <m:t>32</m:t>
                              </m:r>
                            </m:sub>
                          </m:sSub>
                          <m:r>
                            <a:rPr lang="en-US" b="0" i="1" smtClean="0">
                              <a:solidFill>
                                <a:schemeClr val="tx1">
                                  <a:lumMod val="75000"/>
                                  <a:lumOff val="25000"/>
                                </a:schemeClr>
                              </a:solidFill>
                              <a:latin typeface="Cambria Math" charset="0"/>
                            </a:rPr>
                            <m:t>h</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charset="0"/>
                            </a:rPr>
                          </m:ctrlPr>
                        </m:sSubPr>
                        <m:e>
                          <m:r>
                            <a:rPr lang="en-US" b="0" i="1" smtClean="0">
                              <a:solidFill>
                                <a:schemeClr val="tx1">
                                  <a:lumMod val="75000"/>
                                  <a:lumOff val="25000"/>
                                </a:schemeClr>
                              </a:solidFill>
                              <a:latin typeface="Cambria Math" charset="0"/>
                            </a:rPr>
                            <m:t>𝑊</m:t>
                          </m:r>
                        </m:e>
                        <m:sub>
                          <m:eqArr>
                            <m:eqArrPr>
                              <m:ctrlPr>
                                <a:rPr lang="en-US" b="0" i="1" smtClean="0">
                                  <a:solidFill>
                                    <a:schemeClr val="tx1">
                                      <a:lumMod val="75000"/>
                                      <a:lumOff val="25000"/>
                                    </a:schemeClr>
                                  </a:solidFill>
                                  <a:latin typeface="Cambria Math" charset="0"/>
                                </a:rPr>
                              </m:ctrlPr>
                            </m:eqArrPr>
                            <m:e>
                              <m:r>
                                <a:rPr lang="en-US" b="0" i="1" smtClean="0">
                                  <a:solidFill>
                                    <a:schemeClr val="tx1">
                                      <a:lumMod val="75000"/>
                                      <a:lumOff val="25000"/>
                                    </a:schemeClr>
                                  </a:solidFill>
                                  <a:latin typeface="Cambria Math" charset="0"/>
                                </a:rPr>
                                <m:t>30</m:t>
                              </m:r>
                            </m:e>
                            <m:e/>
                          </m:eqArr>
                        </m:sub>
                      </m:sSub>
                    </m:oMath>
                  </m:oMathPara>
                </a14:m>
                <a:endParaRPr lang="en-US" dirty="0" smtClean="0"/>
              </a:p>
              <a:p>
                <a:pPr/>
                <a14:m>
                  <m:oMathPara xmlns:m="http://schemas.openxmlformats.org/officeDocument/2006/math">
                    <m:oMathParaPr>
                      <m:jc m:val="centerGroup"/>
                    </m:oMathParaPr>
                    <m:oMath xmlns:m="http://schemas.openxmlformats.org/officeDocument/2006/math">
                      <m:r>
                        <a:rPr lang="en-US" b="0" i="1" smtClean="0">
                          <a:latin typeface="Cambria Math" charset="0"/>
                        </a:rPr>
                        <m:t>𝑝</m:t>
                      </m:r>
                      <m:r>
                        <a:rPr lang="en-US" b="0" i="1" smtClean="0">
                          <a:latin typeface="Cambria Math" charset="0"/>
                        </a:rPr>
                        <m:t>=</m:t>
                      </m:r>
                      <m:f>
                        <m:fPr>
                          <m:ctrlPr>
                            <a:rPr lang="mr-IN" b="0" i="1" smtClean="0">
                              <a:latin typeface="Cambria Math" charset="0"/>
                            </a:rPr>
                          </m:ctrlPr>
                        </m:fPr>
                        <m:num>
                          <m:r>
                            <a:rPr lang="en-US" b="0" i="1" smtClean="0">
                              <a:latin typeface="Cambria Math" charset="0"/>
                            </a:rPr>
                            <m:t>1</m:t>
                          </m:r>
                        </m:num>
                        <m:den>
                          <m:r>
                            <a:rPr lang="en-US" b="0" i="1" smtClean="0">
                              <a:latin typeface="Cambria Math" charset="0"/>
                            </a:rPr>
                            <m:t>1+</m:t>
                          </m:r>
                          <m:sSup>
                            <m:sSupPr>
                              <m:ctrlPr>
                                <a:rPr lang="en-US" b="0" i="1" smtClean="0">
                                  <a:latin typeface="Cambria Math" charset="0"/>
                                </a:rPr>
                              </m:ctrlPr>
                            </m:sSupPr>
                            <m:e>
                              <m:r>
                                <a:rPr lang="en-US" b="0" i="1" smtClean="0">
                                  <a:latin typeface="Cambria Math" charset="0"/>
                                </a:rPr>
                                <m:t>𝑒</m:t>
                              </m:r>
                            </m:e>
                            <m:sup>
                              <m:r>
                                <a:rPr lang="en-US" b="0" i="1" smtClean="0">
                                  <a:latin typeface="Cambria Math" charset="0"/>
                                </a:rPr>
                                <m:t>−</m:t>
                              </m:r>
                              <m:r>
                                <a:rPr lang="en-US" b="0" i="1" smtClean="0">
                                  <a:latin typeface="Cambria Math" charset="0"/>
                                </a:rPr>
                                <m:t>𝑞</m:t>
                              </m:r>
                            </m:sup>
                          </m:sSup>
                        </m:den>
                      </m:f>
                    </m:oMath>
                  </m:oMathPara>
                </a14:m>
                <a:endParaRPr lang="en-US" dirty="0" smtClean="0"/>
              </a:p>
              <a:p>
                <a:endParaRPr lang="en-US" dirty="0"/>
              </a:p>
            </p:txBody>
          </p:sp>
        </mc:Choice>
        <mc:Fallback xmlns="">
          <p:sp>
            <p:nvSpPr>
              <p:cNvPr id="34" name="Rectangle 33"/>
              <p:cNvSpPr>
                <a:spLocks noRot="1" noChangeAspect="1" noMove="1" noResize="1" noEditPoints="1" noAdjustHandles="1" noChangeArrowheads="1" noChangeShapeType="1" noTextEdit="1"/>
              </p:cNvSpPr>
              <p:nvPr/>
            </p:nvSpPr>
            <p:spPr>
              <a:xfrm>
                <a:off x="8106688" y="1466349"/>
                <a:ext cx="3030445" cy="1321003"/>
              </a:xfrm>
              <a:prstGeom prst="rect">
                <a:avLst/>
              </a:prstGeom>
              <a:blipFill rotWithShape="0">
                <a:blip r:embed="rId11"/>
                <a:stretch>
                  <a:fillRect t="-26852"/>
                </a:stretch>
              </a:blipFill>
            </p:spPr>
            <p:txBody>
              <a:bodyPr/>
              <a:lstStyle/>
              <a:p>
                <a:r>
                  <a:rPr lang="en-US">
                    <a:noFill/>
                  </a:rPr>
                  <a:t> </a:t>
                </a:r>
              </a:p>
            </p:txBody>
          </p:sp>
        </mc:Fallback>
      </mc:AlternateContent>
      <p:pic>
        <p:nvPicPr>
          <p:cNvPr id="5" name="Picture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706619" y="2459900"/>
            <a:ext cx="2057400" cy="1371600"/>
          </a:xfrm>
          <a:prstGeom prst="rect">
            <a:avLst/>
          </a:prstGeom>
        </p:spPr>
      </p:pic>
      <mc:AlternateContent xmlns:mc="http://schemas.openxmlformats.org/markup-compatibility/2006" xmlns:a14="http://schemas.microsoft.com/office/drawing/2010/main">
        <mc:Choice Requires="a14">
          <p:sp>
            <p:nvSpPr>
              <p:cNvPr id="35" name="Rectangle 34"/>
              <p:cNvSpPr/>
              <p:nvPr/>
            </p:nvSpPr>
            <p:spPr>
              <a:xfrm>
                <a:off x="8497612" y="5508088"/>
                <a:ext cx="3266407"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𝐿</m:t>
                      </m:r>
                      <m:r>
                        <a:rPr lang="en-US" b="0" i="1" smtClean="0">
                          <a:latin typeface="Cambria Math" charset="0"/>
                        </a:rPr>
                        <m:t>=</m:t>
                      </m:r>
                      <m:r>
                        <a:rPr lang="en-US" b="0" i="1" smtClean="0">
                          <a:latin typeface="Cambria Math" charset="0"/>
                        </a:rPr>
                        <m:t>𝑦</m:t>
                      </m:r>
                      <m:r>
                        <a:rPr lang="en-US" b="0" i="1" smtClean="0">
                          <a:latin typeface="Cambria Math" charset="0"/>
                        </a:rPr>
                        <m:t> </m:t>
                      </m:r>
                      <m:r>
                        <m:rPr>
                          <m:sty m:val="p"/>
                        </m:rPr>
                        <a:rPr lang="en-US" b="0" i="0" smtClean="0">
                          <a:latin typeface="Cambria Math" charset="0"/>
                        </a:rPr>
                        <m:t>ln</m:t>
                      </m:r>
                      <m:d>
                        <m:dPr>
                          <m:ctrlPr>
                            <a:rPr lang="en-US" b="0" i="1" smtClean="0">
                              <a:latin typeface="Cambria Math" charset="0"/>
                            </a:rPr>
                          </m:ctrlPr>
                        </m:dPr>
                        <m:e>
                          <m:r>
                            <m:rPr>
                              <m:sty m:val="p"/>
                            </m:rPr>
                            <a:rPr lang="en-US" b="0" i="0" smtClean="0">
                              <a:latin typeface="Cambria Math" charset="0"/>
                            </a:rPr>
                            <m:t>p</m:t>
                          </m:r>
                        </m:e>
                      </m:d>
                      <m:r>
                        <a:rPr lang="en-US" b="0" i="0" smtClean="0">
                          <a:latin typeface="Cambria Math" charset="0"/>
                        </a:rPr>
                        <m:t>+</m:t>
                      </m:r>
                      <m:d>
                        <m:dPr>
                          <m:ctrlPr>
                            <a:rPr lang="en-US" b="0" i="1" smtClean="0">
                              <a:latin typeface="Cambria Math" charset="0"/>
                            </a:rPr>
                          </m:ctrlPr>
                        </m:dPr>
                        <m:e>
                          <m:r>
                            <a:rPr lang="en-US" b="0" i="0" smtClean="0">
                              <a:latin typeface="Cambria Math" charset="0"/>
                            </a:rPr>
                            <m:t>1−</m:t>
                          </m:r>
                          <m:r>
                            <m:rPr>
                              <m:sty m:val="p"/>
                            </m:rPr>
                            <a:rPr lang="en-US" b="0" i="0" smtClean="0">
                              <a:latin typeface="Cambria Math" charset="0"/>
                            </a:rPr>
                            <m:t>y</m:t>
                          </m:r>
                        </m:e>
                      </m:d>
                      <m:r>
                        <m:rPr>
                          <m:sty m:val="p"/>
                        </m:rPr>
                        <a:rPr lang="en-US" b="0" i="0" smtClean="0">
                          <a:latin typeface="Cambria Math" charset="0"/>
                        </a:rPr>
                        <m:t>ln</m:t>
                      </m:r>
                      <m:r>
                        <a:rPr lang="en-US" b="0" i="0" smtClean="0">
                          <a:latin typeface="Cambria Math" charset="0"/>
                        </a:rPr>
                        <m:t>(1−</m:t>
                      </m:r>
                      <m:r>
                        <m:rPr>
                          <m:sty m:val="p"/>
                        </m:rPr>
                        <a:rPr lang="en-US" b="0" i="0" smtClean="0">
                          <a:latin typeface="Cambria Math" charset="0"/>
                        </a:rPr>
                        <m:t>p</m:t>
                      </m:r>
                      <m:r>
                        <a:rPr lang="en-US" b="0" i="0" smtClean="0">
                          <a:latin typeface="Cambria Math" charset="0"/>
                        </a:rPr>
                        <m:t>)</m:t>
                      </m:r>
                    </m:oMath>
                  </m:oMathPara>
                </a14:m>
                <a:endParaRPr lang="en-US" dirty="0" smtClean="0"/>
              </a:p>
              <a:p>
                <a:endParaRPr lang="en-US" dirty="0"/>
              </a:p>
            </p:txBody>
          </p:sp>
        </mc:Choice>
        <mc:Fallback xmlns="">
          <p:sp>
            <p:nvSpPr>
              <p:cNvPr id="35" name="Rectangle 34"/>
              <p:cNvSpPr>
                <a:spLocks noRot="1" noChangeAspect="1" noMove="1" noResize="1" noEditPoints="1" noAdjustHandles="1" noChangeArrowheads="1" noChangeShapeType="1" noTextEdit="1"/>
              </p:cNvSpPr>
              <p:nvPr/>
            </p:nvSpPr>
            <p:spPr>
              <a:xfrm>
                <a:off x="8497612" y="5508088"/>
                <a:ext cx="3266407" cy="646331"/>
              </a:xfrm>
              <a:prstGeom prst="rect">
                <a:avLst/>
              </a:prstGeom>
              <a:blipFill rotWithShape="0">
                <a:blip r:embed="rId13"/>
                <a:stretch>
                  <a:fillRect t="-55660" b="-26415"/>
                </a:stretch>
              </a:blipFill>
            </p:spPr>
            <p:txBody>
              <a:bodyPr/>
              <a:lstStyle/>
              <a:p>
                <a:r>
                  <a:rPr lang="en-US">
                    <a:noFill/>
                  </a:rPr>
                  <a:t> </a:t>
                </a:r>
              </a:p>
            </p:txBody>
          </p:sp>
        </mc:Fallback>
      </mc:AlternateContent>
    </p:spTree>
    <p:extLst>
      <p:ext uri="{BB962C8B-B14F-4D97-AF65-F5344CB8AC3E}">
        <p14:creationId xmlns:p14="http://schemas.microsoft.com/office/powerpoint/2010/main" val="211486107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Code</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62</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155"/>
            <a:ext cx="12192000" cy="159556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05649"/>
            <a:ext cx="12192000" cy="276027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017588"/>
            <a:ext cx="12192000" cy="2235513"/>
          </a:xfrm>
          <a:prstGeom prst="rect">
            <a:avLst/>
          </a:prstGeom>
        </p:spPr>
      </p:pic>
    </p:spTree>
    <p:extLst>
      <p:ext uri="{BB962C8B-B14F-4D97-AF65-F5344CB8AC3E}">
        <p14:creationId xmlns:p14="http://schemas.microsoft.com/office/powerpoint/2010/main" val="161913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4" name="Slide Number Placeholder 3"/>
          <p:cNvSpPr>
            <a:spLocks noGrp="1"/>
          </p:cNvSpPr>
          <p:nvPr>
            <p:ph type="sldNum" sz="quarter" idx="12"/>
          </p:nvPr>
        </p:nvSpPr>
        <p:spPr/>
        <p:txBody>
          <a:bodyPr/>
          <a:lstStyle/>
          <a:p>
            <a:fld id="{74FD6AAA-7C75-FB4B-8EA1-06B22787237D}" type="slidenum">
              <a:rPr lang="en-US" smtClean="0"/>
              <a:t>63</a:t>
            </a:fld>
            <a:endParaRPr lang="en-US"/>
          </a:p>
        </p:txBody>
      </p:sp>
      <p:sp>
        <p:nvSpPr>
          <p:cNvPr id="6" name="Google Shape;273;p29"/>
          <p:cNvSpPr txBox="1">
            <a:spLocks/>
          </p:cNvSpPr>
          <p:nvPr/>
        </p:nvSpPr>
        <p:spPr>
          <a:xfrm>
            <a:off x="311700" y="593367"/>
            <a:ext cx="8520600" cy="763500"/>
          </a:xfrm>
          <a:prstGeom prst="rect">
            <a:avLst/>
          </a:prstGeom>
          <a:ln>
            <a:noFill/>
          </a:ln>
        </p:spPr>
        <p:txBody>
          <a:bodyPr spcFirstLastPara="1" wrap="square" lIns="91425" tIns="91425" rIns="91425" bIns="91425" anchor="t" anchorCtr="0">
            <a:noAutofit/>
          </a:bodyPr>
          <a:lstStyle>
            <a:lvl1pPr algn="l" defTabSz="457182" rtl="0" eaLnBrk="1" latinLnBrk="0" hangingPunct="1">
              <a:spcBef>
                <a:spcPct val="0"/>
              </a:spcBef>
              <a:buNone/>
              <a:defRPr sz="3200" kern="1200" baseline="0">
                <a:solidFill>
                  <a:srgbClr val="464646"/>
                </a:solidFill>
                <a:latin typeface="Karla"/>
                <a:ea typeface="+mj-ea"/>
                <a:cs typeface="Karla"/>
              </a:defRPr>
            </a:lvl1pPr>
          </a:lstStyle>
          <a:p>
            <a:pPr>
              <a:spcBef>
                <a:spcPts val="0"/>
              </a:spcBef>
            </a:pPr>
            <a:endParaRPr lang="en" dirty="0"/>
          </a:p>
        </p:txBody>
      </p:sp>
      <p:sp>
        <p:nvSpPr>
          <p:cNvPr id="7" name="Google Shape;274;p29"/>
          <p:cNvSpPr txBox="1">
            <a:spLocks/>
          </p:cNvSpPr>
          <p:nvPr/>
        </p:nvSpPr>
        <p:spPr>
          <a:xfrm>
            <a:off x="349291" y="1323950"/>
            <a:ext cx="7225234" cy="4555200"/>
          </a:xfrm>
          <a:prstGeom prst="rect">
            <a:avLst/>
          </a:prstGeom>
          <a:ln>
            <a:noFill/>
          </a:ln>
        </p:spPr>
        <p:txBody>
          <a:bodyPr spcFirstLastPara="1" wrap="square" lIns="91425" tIns="91425" rIns="91425" bIns="91425" anchor="t" anchorCtr="0">
            <a:noAutofit/>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457200" indent="-342900">
              <a:spcBef>
                <a:spcPts val="1000"/>
              </a:spcBef>
              <a:buSzPts val="1800"/>
              <a:buFont typeface="Arial"/>
              <a:buAutoNum type="arabicPeriod"/>
            </a:pPr>
            <a:r>
              <a:rPr lang="en-US" sz="2400" dirty="0" smtClean="0"/>
              <a:t>Machine Learning Algorithm</a:t>
            </a:r>
          </a:p>
          <a:p>
            <a:pPr marL="457200" indent="-342900">
              <a:spcBef>
                <a:spcPts val="1000"/>
              </a:spcBef>
              <a:buSzPts val="1800"/>
              <a:buFont typeface="Arial"/>
              <a:buAutoNum type="arabicPeriod"/>
            </a:pPr>
            <a:r>
              <a:rPr lang="en-US" sz="2400" dirty="0"/>
              <a:t>Very simplified parametric models of our </a:t>
            </a:r>
            <a:r>
              <a:rPr lang="en-US" sz="2400" dirty="0" smtClean="0"/>
              <a:t>brain</a:t>
            </a:r>
          </a:p>
          <a:p>
            <a:pPr marL="457200" indent="-342900">
              <a:spcBef>
                <a:spcPts val="1000"/>
              </a:spcBef>
              <a:buSzPts val="1800"/>
              <a:buFont typeface="Arial"/>
              <a:buAutoNum type="arabicPeriod"/>
            </a:pPr>
            <a:r>
              <a:rPr lang="en-US" sz="2400" dirty="0"/>
              <a:t>Networks </a:t>
            </a:r>
            <a:r>
              <a:rPr lang="en-US" sz="2400" dirty="0" smtClean="0"/>
              <a:t>of basic </a:t>
            </a:r>
            <a:r>
              <a:rPr lang="en-US" sz="2400" dirty="0"/>
              <a:t>processing units: </a:t>
            </a:r>
            <a:r>
              <a:rPr lang="en-US" sz="2400" dirty="0" smtClean="0"/>
              <a:t>neurons</a:t>
            </a:r>
          </a:p>
          <a:p>
            <a:pPr marL="457200" indent="-342900">
              <a:spcBef>
                <a:spcPts val="1000"/>
              </a:spcBef>
              <a:buSzPts val="1800"/>
              <a:buFont typeface="Arial"/>
              <a:buAutoNum type="arabicPeriod"/>
            </a:pPr>
            <a:r>
              <a:rPr lang="en-US" sz="2400" dirty="0" smtClean="0"/>
              <a:t>Neurons </a:t>
            </a:r>
            <a:r>
              <a:rPr lang="en-US" sz="2400" dirty="0"/>
              <a:t>store </a:t>
            </a:r>
            <a:r>
              <a:rPr lang="en-US" sz="2400" dirty="0" smtClean="0"/>
              <a:t>information which has to be learned </a:t>
            </a:r>
          </a:p>
          <a:p>
            <a:pPr marL="457200" indent="-342900">
              <a:spcBef>
                <a:spcPts val="1000"/>
              </a:spcBef>
              <a:buSzPts val="1800"/>
              <a:buFont typeface="Arial"/>
              <a:buAutoNum type="arabicPeriod"/>
            </a:pPr>
            <a:r>
              <a:rPr lang="en-US" sz="2400" dirty="0" smtClean="0"/>
              <a:t>Many </a:t>
            </a:r>
            <a:r>
              <a:rPr lang="en-US" sz="2400" dirty="0"/>
              <a:t>types of architectures to solve different tasks </a:t>
            </a:r>
            <a:endParaRPr lang="en-US" sz="2400" dirty="0" smtClean="0"/>
          </a:p>
          <a:p>
            <a:pPr marL="457200" indent="-342900">
              <a:spcBef>
                <a:spcPts val="1000"/>
              </a:spcBef>
              <a:buSzPts val="1800"/>
              <a:buFont typeface="Arial"/>
              <a:buAutoNum type="arabicPeriod"/>
            </a:pPr>
            <a:r>
              <a:rPr lang="en-US" sz="2400" dirty="0" smtClean="0"/>
              <a:t>They </a:t>
            </a:r>
            <a:r>
              <a:rPr lang="en-US" sz="2400" dirty="0"/>
              <a:t>can scale to massive </a:t>
            </a:r>
            <a:r>
              <a:rPr lang="en-US" sz="2400" dirty="0" smtClean="0"/>
              <a:t>data</a:t>
            </a:r>
          </a:p>
          <a:p>
            <a:pPr marL="457200" indent="-342900">
              <a:spcBef>
                <a:spcPts val="1000"/>
              </a:spcBef>
              <a:buSzPts val="1800"/>
              <a:buFont typeface="Arial"/>
              <a:buAutoNum type="arabicPeriod"/>
            </a:pPr>
            <a:r>
              <a:rPr lang="en-US" sz="2400" dirty="0" smtClean="0"/>
              <a:t>They </a:t>
            </a:r>
            <a:r>
              <a:rPr lang="en-US" sz="2400" dirty="0"/>
              <a:t>can train in parallel</a:t>
            </a:r>
            <a:endParaRPr lang="en" sz="2400" dirty="0"/>
          </a:p>
        </p:txBody>
      </p:sp>
      <p:grpSp>
        <p:nvGrpSpPr>
          <p:cNvPr id="39" name="Group 38"/>
          <p:cNvGrpSpPr/>
          <p:nvPr/>
        </p:nvGrpSpPr>
        <p:grpSpPr>
          <a:xfrm>
            <a:off x="7832950" y="1095800"/>
            <a:ext cx="2733450" cy="5305000"/>
            <a:chOff x="6092475" y="1279575"/>
            <a:chExt cx="2733450" cy="5305000"/>
          </a:xfrm>
        </p:grpSpPr>
        <p:sp>
          <p:nvSpPr>
            <p:cNvPr id="5" name="Google Shape;272;p29"/>
            <p:cNvSpPr/>
            <p:nvPr/>
          </p:nvSpPr>
          <p:spPr>
            <a:xfrm>
              <a:off x="6468900" y="1279575"/>
              <a:ext cx="2028000" cy="4249500"/>
            </a:xfrm>
            <a:prstGeom prst="downArrow">
              <a:avLst>
                <a:gd name="adj1" fmla="val 50000"/>
                <a:gd name="adj2"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 name="Google Shape;275;p29"/>
            <p:cNvSpPr/>
            <p:nvPr/>
          </p:nvSpPr>
          <p:spPr>
            <a:xfrm rot="5400000">
              <a:off x="85379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 name="Google Shape;276;p29"/>
            <p:cNvSpPr/>
            <p:nvPr/>
          </p:nvSpPr>
          <p:spPr>
            <a:xfrm rot="5400000">
              <a:off x="77227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 name="Google Shape;277;p29"/>
            <p:cNvSpPr/>
            <p:nvPr/>
          </p:nvSpPr>
          <p:spPr>
            <a:xfrm rot="5400000">
              <a:off x="690762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Google Shape;278;p29"/>
            <p:cNvSpPr/>
            <p:nvPr/>
          </p:nvSpPr>
          <p:spPr>
            <a:xfrm rot="5400000">
              <a:off x="6092475" y="27633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Google Shape;279;p29"/>
            <p:cNvSpPr/>
            <p:nvPr/>
          </p:nvSpPr>
          <p:spPr>
            <a:xfrm rot="5400000">
              <a:off x="8120425"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280;p29"/>
            <p:cNvSpPr/>
            <p:nvPr/>
          </p:nvSpPr>
          <p:spPr>
            <a:xfrm rot="5400000">
              <a:off x="7338888"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Google Shape;281;p29"/>
            <p:cNvSpPr/>
            <p:nvPr/>
          </p:nvSpPr>
          <p:spPr>
            <a:xfrm rot="5400000">
              <a:off x="6557350" y="3909575"/>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Google Shape;282;p29"/>
            <p:cNvSpPr/>
            <p:nvPr/>
          </p:nvSpPr>
          <p:spPr>
            <a:xfrm rot="5400000">
              <a:off x="7335075" y="4925450"/>
              <a:ext cx="288000" cy="288000"/>
            </a:xfrm>
            <a:prstGeom prst="ellipse">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16" name="Google Shape;283;p29"/>
            <p:cNvCxnSpPr/>
            <p:nvPr/>
          </p:nvCxnSpPr>
          <p:spPr>
            <a:xfrm flipH="1">
              <a:off x="8264325" y="3051375"/>
              <a:ext cx="417600" cy="858300"/>
            </a:xfrm>
            <a:prstGeom prst="straightConnector1">
              <a:avLst/>
            </a:prstGeom>
            <a:noFill/>
            <a:ln w="19050" cap="flat" cmpd="sng">
              <a:solidFill>
                <a:schemeClr val="dk2"/>
              </a:solidFill>
              <a:prstDash val="solid"/>
              <a:round/>
              <a:headEnd type="none" w="med" len="med"/>
              <a:tailEnd type="none" w="med" len="med"/>
            </a:ln>
          </p:spPr>
        </p:cxnSp>
        <p:cxnSp>
          <p:nvCxnSpPr>
            <p:cNvPr id="17" name="Google Shape;284;p29"/>
            <p:cNvCxnSpPr/>
            <p:nvPr/>
          </p:nvCxnSpPr>
          <p:spPr>
            <a:xfrm>
              <a:off x="7866775" y="3051375"/>
              <a:ext cx="397800" cy="858300"/>
            </a:xfrm>
            <a:prstGeom prst="straightConnector1">
              <a:avLst/>
            </a:prstGeom>
            <a:noFill/>
            <a:ln w="19050" cap="flat" cmpd="sng">
              <a:solidFill>
                <a:schemeClr val="dk2"/>
              </a:solidFill>
              <a:prstDash val="solid"/>
              <a:round/>
              <a:headEnd type="none" w="med" len="med"/>
              <a:tailEnd type="none" w="med" len="med"/>
            </a:ln>
          </p:spPr>
        </p:cxnSp>
        <p:cxnSp>
          <p:nvCxnSpPr>
            <p:cNvPr id="18" name="Google Shape;285;p29"/>
            <p:cNvCxnSpPr/>
            <p:nvPr/>
          </p:nvCxnSpPr>
          <p:spPr>
            <a:xfrm>
              <a:off x="7051625" y="3051375"/>
              <a:ext cx="1212900" cy="858300"/>
            </a:xfrm>
            <a:prstGeom prst="straightConnector1">
              <a:avLst/>
            </a:prstGeom>
            <a:noFill/>
            <a:ln w="19050" cap="flat" cmpd="sng">
              <a:solidFill>
                <a:schemeClr val="dk2"/>
              </a:solidFill>
              <a:prstDash val="solid"/>
              <a:round/>
              <a:headEnd type="none" w="med" len="med"/>
              <a:tailEnd type="none" w="med" len="med"/>
            </a:ln>
          </p:spPr>
        </p:cxnSp>
        <p:cxnSp>
          <p:nvCxnSpPr>
            <p:cNvPr id="19" name="Google Shape;286;p29"/>
            <p:cNvCxnSpPr/>
            <p:nvPr/>
          </p:nvCxnSpPr>
          <p:spPr>
            <a:xfrm>
              <a:off x="6236475" y="3051375"/>
              <a:ext cx="2028000" cy="858300"/>
            </a:xfrm>
            <a:prstGeom prst="straightConnector1">
              <a:avLst/>
            </a:prstGeom>
            <a:noFill/>
            <a:ln w="19050" cap="flat" cmpd="sng">
              <a:solidFill>
                <a:schemeClr val="dk2"/>
              </a:solidFill>
              <a:prstDash val="solid"/>
              <a:round/>
              <a:headEnd type="none" w="med" len="med"/>
              <a:tailEnd type="none" w="med" len="med"/>
            </a:ln>
          </p:spPr>
        </p:cxnSp>
        <p:cxnSp>
          <p:nvCxnSpPr>
            <p:cNvPr id="20" name="Google Shape;287;p29"/>
            <p:cNvCxnSpPr/>
            <p:nvPr/>
          </p:nvCxnSpPr>
          <p:spPr>
            <a:xfrm flipH="1">
              <a:off x="7482775" y="3051375"/>
              <a:ext cx="384000" cy="858300"/>
            </a:xfrm>
            <a:prstGeom prst="straightConnector1">
              <a:avLst/>
            </a:prstGeom>
            <a:noFill/>
            <a:ln w="19050" cap="flat" cmpd="sng">
              <a:solidFill>
                <a:schemeClr val="dk2"/>
              </a:solidFill>
              <a:prstDash val="solid"/>
              <a:round/>
              <a:headEnd type="none" w="med" len="med"/>
              <a:tailEnd type="none" w="med" len="med"/>
            </a:ln>
          </p:spPr>
        </p:cxnSp>
        <p:cxnSp>
          <p:nvCxnSpPr>
            <p:cNvPr id="21" name="Google Shape;288;p29"/>
            <p:cNvCxnSpPr/>
            <p:nvPr/>
          </p:nvCxnSpPr>
          <p:spPr>
            <a:xfrm>
              <a:off x="7051625" y="3051375"/>
              <a:ext cx="431400" cy="858300"/>
            </a:xfrm>
            <a:prstGeom prst="straightConnector1">
              <a:avLst/>
            </a:prstGeom>
            <a:noFill/>
            <a:ln w="19050" cap="flat" cmpd="sng">
              <a:solidFill>
                <a:schemeClr val="dk2"/>
              </a:solidFill>
              <a:prstDash val="solid"/>
              <a:round/>
              <a:headEnd type="none" w="med" len="med"/>
              <a:tailEnd type="none" w="med" len="med"/>
            </a:ln>
          </p:spPr>
        </p:cxnSp>
        <p:cxnSp>
          <p:nvCxnSpPr>
            <p:cNvPr id="22" name="Google Shape;289;p29"/>
            <p:cNvCxnSpPr/>
            <p:nvPr/>
          </p:nvCxnSpPr>
          <p:spPr>
            <a:xfrm>
              <a:off x="6236475" y="3051375"/>
              <a:ext cx="1246500" cy="858300"/>
            </a:xfrm>
            <a:prstGeom prst="straightConnector1">
              <a:avLst/>
            </a:prstGeom>
            <a:noFill/>
            <a:ln w="19050" cap="flat" cmpd="sng">
              <a:solidFill>
                <a:schemeClr val="dk2"/>
              </a:solidFill>
              <a:prstDash val="solid"/>
              <a:round/>
              <a:headEnd type="none" w="med" len="med"/>
              <a:tailEnd type="none" w="med" len="med"/>
            </a:ln>
          </p:spPr>
        </p:cxnSp>
        <p:cxnSp>
          <p:nvCxnSpPr>
            <p:cNvPr id="23" name="Google Shape;290;p29"/>
            <p:cNvCxnSpPr/>
            <p:nvPr/>
          </p:nvCxnSpPr>
          <p:spPr>
            <a:xfrm>
              <a:off x="6236475" y="3051375"/>
              <a:ext cx="465000" cy="858300"/>
            </a:xfrm>
            <a:prstGeom prst="straightConnector1">
              <a:avLst/>
            </a:prstGeom>
            <a:noFill/>
            <a:ln w="19050" cap="flat" cmpd="sng">
              <a:solidFill>
                <a:schemeClr val="dk2"/>
              </a:solidFill>
              <a:prstDash val="solid"/>
              <a:round/>
              <a:headEnd type="none" w="med" len="med"/>
              <a:tailEnd type="none" w="med" len="med"/>
            </a:ln>
          </p:spPr>
        </p:cxnSp>
        <p:cxnSp>
          <p:nvCxnSpPr>
            <p:cNvPr id="24" name="Google Shape;291;p29"/>
            <p:cNvCxnSpPr/>
            <p:nvPr/>
          </p:nvCxnSpPr>
          <p:spPr>
            <a:xfrm flipH="1">
              <a:off x="7479025" y="4197575"/>
              <a:ext cx="785400" cy="727800"/>
            </a:xfrm>
            <a:prstGeom prst="straightConnector1">
              <a:avLst/>
            </a:prstGeom>
            <a:noFill/>
            <a:ln w="19050" cap="flat" cmpd="sng">
              <a:solidFill>
                <a:schemeClr val="dk2"/>
              </a:solidFill>
              <a:prstDash val="solid"/>
              <a:round/>
              <a:headEnd type="none" w="med" len="med"/>
              <a:tailEnd type="none" w="med" len="med"/>
            </a:ln>
          </p:spPr>
        </p:cxnSp>
        <p:cxnSp>
          <p:nvCxnSpPr>
            <p:cNvPr id="25" name="Google Shape;292;p29"/>
            <p:cNvCxnSpPr/>
            <p:nvPr/>
          </p:nvCxnSpPr>
          <p:spPr>
            <a:xfrm flipH="1">
              <a:off x="7478988" y="4197575"/>
              <a:ext cx="3900" cy="727800"/>
            </a:xfrm>
            <a:prstGeom prst="straightConnector1">
              <a:avLst/>
            </a:prstGeom>
            <a:noFill/>
            <a:ln w="19050" cap="flat" cmpd="sng">
              <a:solidFill>
                <a:schemeClr val="dk2"/>
              </a:solidFill>
              <a:prstDash val="solid"/>
              <a:round/>
              <a:headEnd type="none" w="med" len="med"/>
              <a:tailEnd type="none" w="med" len="med"/>
            </a:ln>
          </p:spPr>
        </p:cxnSp>
        <p:cxnSp>
          <p:nvCxnSpPr>
            <p:cNvPr id="26" name="Google Shape;293;p29"/>
            <p:cNvCxnSpPr/>
            <p:nvPr/>
          </p:nvCxnSpPr>
          <p:spPr>
            <a:xfrm>
              <a:off x="6701350" y="4197575"/>
              <a:ext cx="777600" cy="727800"/>
            </a:xfrm>
            <a:prstGeom prst="straightConnector1">
              <a:avLst/>
            </a:prstGeom>
            <a:noFill/>
            <a:ln w="19050" cap="flat" cmpd="sng">
              <a:solidFill>
                <a:schemeClr val="dk2"/>
              </a:solidFill>
              <a:prstDash val="solid"/>
              <a:round/>
              <a:headEnd type="none" w="med" len="med"/>
              <a:tailEnd type="none" w="med" len="med"/>
            </a:ln>
          </p:spPr>
        </p:cxnSp>
        <p:cxnSp>
          <p:nvCxnSpPr>
            <p:cNvPr id="27" name="Google Shape;294;p29"/>
            <p:cNvCxnSpPr/>
            <p:nvPr/>
          </p:nvCxnSpPr>
          <p:spPr>
            <a:xfrm flipH="1">
              <a:off x="6701225" y="3051375"/>
              <a:ext cx="350400" cy="858300"/>
            </a:xfrm>
            <a:prstGeom prst="straightConnector1">
              <a:avLst/>
            </a:prstGeom>
            <a:noFill/>
            <a:ln w="19050" cap="flat" cmpd="sng">
              <a:solidFill>
                <a:schemeClr val="dk2"/>
              </a:solidFill>
              <a:prstDash val="solid"/>
              <a:round/>
              <a:headEnd type="none" w="med" len="med"/>
              <a:tailEnd type="none" w="med" len="med"/>
            </a:ln>
          </p:spPr>
        </p:cxnSp>
        <p:cxnSp>
          <p:nvCxnSpPr>
            <p:cNvPr id="28" name="Google Shape;295;p29"/>
            <p:cNvCxnSpPr/>
            <p:nvPr/>
          </p:nvCxnSpPr>
          <p:spPr>
            <a:xfrm flipH="1">
              <a:off x="6701275" y="3051375"/>
              <a:ext cx="1165500" cy="858300"/>
            </a:xfrm>
            <a:prstGeom prst="straightConnector1">
              <a:avLst/>
            </a:prstGeom>
            <a:noFill/>
            <a:ln w="19050" cap="flat" cmpd="sng">
              <a:solidFill>
                <a:schemeClr val="dk2"/>
              </a:solidFill>
              <a:prstDash val="solid"/>
              <a:round/>
              <a:headEnd type="none" w="med" len="med"/>
              <a:tailEnd type="none" w="med" len="med"/>
            </a:ln>
          </p:spPr>
        </p:cxnSp>
        <p:cxnSp>
          <p:nvCxnSpPr>
            <p:cNvPr id="29" name="Google Shape;296;p29"/>
            <p:cNvCxnSpPr/>
            <p:nvPr/>
          </p:nvCxnSpPr>
          <p:spPr>
            <a:xfrm flipH="1">
              <a:off x="6701325" y="3051375"/>
              <a:ext cx="1980600" cy="858300"/>
            </a:xfrm>
            <a:prstGeom prst="straightConnector1">
              <a:avLst/>
            </a:prstGeom>
            <a:noFill/>
            <a:ln w="19050" cap="flat" cmpd="sng">
              <a:solidFill>
                <a:schemeClr val="dk2"/>
              </a:solidFill>
              <a:prstDash val="solid"/>
              <a:round/>
              <a:headEnd type="none" w="med" len="med"/>
              <a:tailEnd type="none" w="med" len="med"/>
            </a:ln>
          </p:spPr>
        </p:cxnSp>
        <p:cxnSp>
          <p:nvCxnSpPr>
            <p:cNvPr id="30" name="Google Shape;297;p29"/>
            <p:cNvCxnSpPr/>
            <p:nvPr/>
          </p:nvCxnSpPr>
          <p:spPr>
            <a:xfrm flipH="1">
              <a:off x="7482825" y="3051375"/>
              <a:ext cx="1199100" cy="858300"/>
            </a:xfrm>
            <a:prstGeom prst="straightConnector1">
              <a:avLst/>
            </a:prstGeom>
            <a:noFill/>
            <a:ln w="19050" cap="flat" cmpd="sng">
              <a:solidFill>
                <a:schemeClr val="dk2"/>
              </a:solidFill>
              <a:prstDash val="solid"/>
              <a:round/>
              <a:headEnd type="none" w="med" len="med"/>
              <a:tailEnd type="none" w="med" len="med"/>
            </a:ln>
          </p:spPr>
        </p:cxnSp>
        <p:pic>
          <p:nvPicPr>
            <p:cNvPr id="31" name="Google Shape;298;p29"/>
            <p:cNvPicPr preferRelativeResize="0"/>
            <p:nvPr/>
          </p:nvPicPr>
          <p:blipFill>
            <a:blip r:embed="rId3">
              <a:alphaModFix/>
            </a:blip>
            <a:stretch>
              <a:fillRect/>
            </a:stretch>
          </p:blipFill>
          <p:spPr>
            <a:xfrm>
              <a:off x="7096725" y="1585463"/>
              <a:ext cx="764700" cy="764700"/>
            </a:xfrm>
            <a:prstGeom prst="rect">
              <a:avLst/>
            </a:prstGeom>
            <a:noFill/>
            <a:ln>
              <a:noFill/>
            </a:ln>
          </p:spPr>
        </p:pic>
        <p:sp>
          <p:nvSpPr>
            <p:cNvPr id="32" name="Google Shape;299;p29"/>
            <p:cNvSpPr txBox="1"/>
            <p:nvPr/>
          </p:nvSpPr>
          <p:spPr>
            <a:xfrm>
              <a:off x="72504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3" name="Google Shape;300;p29"/>
            <p:cNvSpPr txBox="1"/>
            <p:nvPr/>
          </p:nvSpPr>
          <p:spPr>
            <a:xfrm>
              <a:off x="80886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4" name="Google Shape;301;p29"/>
            <p:cNvSpPr txBox="1"/>
            <p:nvPr/>
          </p:nvSpPr>
          <p:spPr>
            <a:xfrm>
              <a:off x="6412200" y="27185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5" name="Google Shape;302;p29"/>
            <p:cNvSpPr txBox="1"/>
            <p:nvPr/>
          </p:nvSpPr>
          <p:spPr>
            <a:xfrm>
              <a:off x="77076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6" name="Google Shape;303;p29"/>
            <p:cNvSpPr txBox="1"/>
            <p:nvPr/>
          </p:nvSpPr>
          <p:spPr>
            <a:xfrm>
              <a:off x="6869400" y="3785325"/>
              <a:ext cx="417600" cy="14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a:t>
              </a:r>
              <a:endParaRPr/>
            </a:p>
          </p:txBody>
        </p:sp>
        <p:sp>
          <p:nvSpPr>
            <p:cNvPr id="37" name="Google Shape;304;p29"/>
            <p:cNvSpPr/>
            <p:nvPr/>
          </p:nvSpPr>
          <p:spPr>
            <a:xfrm>
              <a:off x="6992700" y="5604175"/>
              <a:ext cx="980400" cy="980400"/>
            </a:xfrm>
            <a:prstGeom prst="ellipse">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latin typeface="Open Sans"/>
                  <a:ea typeface="Open Sans"/>
                  <a:cs typeface="Open Sans"/>
                  <a:sym typeface="Open Sans"/>
                </a:rPr>
                <a:t>99.9%</a:t>
              </a:r>
              <a:endParaRPr dirty="0">
                <a:latin typeface="Open Sans"/>
                <a:ea typeface="Open Sans"/>
                <a:cs typeface="Open Sans"/>
                <a:sym typeface="Open Sans"/>
              </a:endParaRPr>
            </a:p>
            <a:p>
              <a:pPr marL="0" lvl="0" indent="0" algn="ctr" rtl="0">
                <a:spcBef>
                  <a:spcPts val="0"/>
                </a:spcBef>
                <a:spcAft>
                  <a:spcPts val="0"/>
                </a:spcAft>
                <a:buNone/>
              </a:pPr>
              <a:r>
                <a:rPr lang="en-US" dirty="0" smtClean="0">
                  <a:latin typeface="Open Sans"/>
                  <a:ea typeface="Open Sans"/>
                  <a:cs typeface="Open Sans"/>
                  <a:sym typeface="Open Sans"/>
                </a:rPr>
                <a:t>dog</a:t>
              </a:r>
              <a:endParaRPr dirty="0">
                <a:latin typeface="Open Sans"/>
                <a:ea typeface="Open Sans"/>
                <a:cs typeface="Open Sans"/>
                <a:sym typeface="Open Sans"/>
              </a:endParaRPr>
            </a:p>
          </p:txBody>
        </p:sp>
      </p:grpSp>
    </p:spTree>
    <p:extLst>
      <p:ext uri="{BB962C8B-B14F-4D97-AF65-F5344CB8AC3E}">
        <p14:creationId xmlns:p14="http://schemas.microsoft.com/office/powerpoint/2010/main" val="8365886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Watch this!</a:t>
            </a:r>
            <a:endParaRPr lang="en-US" dirty="0"/>
          </a:p>
        </p:txBody>
      </p:sp>
      <p:sp>
        <p:nvSpPr>
          <p:cNvPr id="3" name="Content Placeholder 2"/>
          <p:cNvSpPr>
            <a:spLocks noGrp="1"/>
          </p:cNvSpPr>
          <p:nvPr>
            <p:ph idx="1"/>
          </p:nvPr>
        </p:nvSpPr>
        <p:spPr/>
        <p:txBody>
          <a:bodyPr/>
          <a:lstStyle/>
          <a:p>
            <a:r>
              <a:rPr lang="en-US" dirty="0"/>
              <a:t>http://</a:t>
            </a:r>
            <a:r>
              <a:rPr lang="en-US" dirty="0" err="1"/>
              <a:t>video.arstechnica.com</a:t>
            </a:r>
            <a:r>
              <a:rPr lang="en-US" dirty="0"/>
              <a:t>/watch/</a:t>
            </a:r>
            <a:r>
              <a:rPr lang="en-US" dirty="0" err="1"/>
              <a:t>sunspring</a:t>
            </a:r>
            <a:r>
              <a:rPr lang="en-US" dirty="0"/>
              <a:t>-sci-fi-short-film</a:t>
            </a:r>
          </a:p>
        </p:txBody>
      </p:sp>
    </p:spTree>
    <p:extLst>
      <p:ext uri="{BB962C8B-B14F-4D97-AF65-F5344CB8AC3E}">
        <p14:creationId xmlns:p14="http://schemas.microsoft.com/office/powerpoint/2010/main" val="373322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Artificial Neural Networks</a:t>
            </a:r>
            <a:endParaRPr lang="en-US" dirty="0"/>
          </a:p>
        </p:txBody>
      </p:sp>
      <p:sp>
        <p:nvSpPr>
          <p:cNvPr id="3" name="Slide Number Placeholder 2"/>
          <p:cNvSpPr>
            <a:spLocks noGrp="1"/>
          </p:cNvSpPr>
          <p:nvPr>
            <p:ph type="sldNum" sz="quarter" idx="12"/>
          </p:nvPr>
        </p:nvSpPr>
        <p:spPr/>
        <p:txBody>
          <a:bodyPr/>
          <a:lstStyle/>
          <a:p>
            <a:fld id="{74FD6AAA-7C75-FB4B-8EA1-06B22787237D}" type="slidenum">
              <a:rPr lang="en-US" smtClean="0"/>
              <a:t>8</a:t>
            </a:fld>
            <a:endParaRPr lang="en-US"/>
          </a:p>
        </p:txBody>
      </p:sp>
    </p:spTree>
    <p:extLst>
      <p:ext uri="{BB962C8B-B14F-4D97-AF65-F5344CB8AC3E}">
        <p14:creationId xmlns:p14="http://schemas.microsoft.com/office/powerpoint/2010/main" val="43230782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news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31920" y="903673"/>
            <a:ext cx="3707131" cy="5918773"/>
          </a:xfrm>
        </p:spPr>
      </p:pic>
      <p:sp>
        <p:nvSpPr>
          <p:cNvPr id="3" name="Slide Number Placeholder 2"/>
          <p:cNvSpPr>
            <a:spLocks noGrp="1"/>
          </p:cNvSpPr>
          <p:nvPr>
            <p:ph type="sldNum" sz="quarter" idx="12"/>
          </p:nvPr>
        </p:nvSpPr>
        <p:spPr/>
        <p:txBody>
          <a:bodyPr/>
          <a:lstStyle/>
          <a:p>
            <a:fld id="{74FD6AAA-7C75-FB4B-8EA1-06B22787237D}" type="slidenum">
              <a:rPr lang="en-US" smtClean="0"/>
              <a:t>9</a:t>
            </a:fld>
            <a:endParaRPr lang="en-US"/>
          </a:p>
        </p:txBody>
      </p:sp>
    </p:spTree>
    <p:extLst>
      <p:ext uri="{BB962C8B-B14F-4D97-AF65-F5344CB8AC3E}">
        <p14:creationId xmlns:p14="http://schemas.microsoft.com/office/powerpoint/2010/main" val="1488417495"/>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ML_lecture_template" id="{446E1E98-4A97-4D48-99D7-592BBBE2AC7F}" vid="{4788C72A-3774-E64B-81A0-398F99A38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LML_lecture_template</Template>
  <TotalTime>10113</TotalTime>
  <Words>2098</Words>
  <Application>Microsoft Macintosh PowerPoint</Application>
  <PresentationFormat>Widescreen</PresentationFormat>
  <Paragraphs>447</Paragraphs>
  <Slides>63</Slides>
  <Notes>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63</vt:i4>
      </vt:variant>
    </vt:vector>
  </HeadingPairs>
  <TitlesOfParts>
    <vt:vector size="71" baseType="lpstr">
      <vt:lpstr>Calibri</vt:lpstr>
      <vt:lpstr>Cambria Math</vt:lpstr>
      <vt:lpstr>Karla</vt:lpstr>
      <vt:lpstr>Mangal</vt:lpstr>
      <vt:lpstr>Open Sans</vt:lpstr>
      <vt:lpstr>Arial</vt:lpstr>
      <vt:lpstr>GEC_template</vt:lpstr>
      <vt:lpstr>Equation</vt:lpstr>
      <vt:lpstr>Lecture 4:  Perceptron and Back Propagation</vt:lpstr>
      <vt:lpstr>Outline</vt:lpstr>
      <vt:lpstr>Motivation #1</vt:lpstr>
      <vt:lpstr>Finding parameters for Logistic Regression</vt:lpstr>
      <vt:lpstr>Newton’s Method</vt:lpstr>
      <vt:lpstr>Motivation #2</vt:lpstr>
      <vt:lpstr>Watch this!</vt:lpstr>
      <vt:lpstr>Artificial Neural Networks</vt:lpstr>
      <vt:lpstr>Today’s news</vt:lpstr>
      <vt:lpstr>Today’s news</vt:lpstr>
      <vt:lpstr>AlphaGo (2015)</vt:lpstr>
      <vt:lpstr>AlphaZero (2017)</vt:lpstr>
      <vt:lpstr>iOS Speech Synthesis (2016-)</vt:lpstr>
      <vt:lpstr>Google Brain (2012) </vt:lpstr>
      <vt:lpstr>Historical Trends</vt:lpstr>
      <vt:lpstr>Historical Trends</vt:lpstr>
      <vt:lpstr>Historical Trends</vt:lpstr>
      <vt:lpstr>But what is the idea? </vt:lpstr>
      <vt:lpstr>But what is the idea? </vt:lpstr>
      <vt:lpstr>But what is the idea? </vt:lpstr>
      <vt:lpstr>But what is the idea? </vt:lpstr>
      <vt:lpstr>Minimizing the Loss function</vt:lpstr>
      <vt:lpstr>Minimizing the Loss function</vt:lpstr>
      <vt:lpstr>Minimizing the Loss function</vt:lpstr>
      <vt:lpstr>Minimization of the Loss Function </vt:lpstr>
      <vt:lpstr>Minimization of the Loss Function </vt:lpstr>
      <vt:lpstr>Let’s play the Pavlos game</vt:lpstr>
      <vt:lpstr>Gradient Descent </vt:lpstr>
      <vt:lpstr>Considerations </vt:lpstr>
      <vt:lpstr>Derivatives: Memories from middle school</vt:lpstr>
      <vt:lpstr>Linear Regression</vt:lpstr>
      <vt:lpstr>Chain Rule</vt:lpstr>
      <vt:lpstr>Logistic Regression</vt:lpstr>
      <vt:lpstr>Learning Rate</vt:lpstr>
      <vt:lpstr>Learning Rate</vt:lpstr>
      <vt:lpstr>Local and Global minima</vt:lpstr>
      <vt:lpstr>Local vs Global Minima</vt:lpstr>
      <vt:lpstr>Local vs Global Minima</vt:lpstr>
      <vt:lpstr>Local vs Global Minima</vt:lpstr>
      <vt:lpstr>Large data</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Batch and Stochastic Gradient Descent</vt:lpstr>
      <vt:lpstr>Backpropagation</vt:lpstr>
      <vt:lpstr>Backpropagation: Logistic Regression Revisited</vt:lpstr>
      <vt:lpstr>Backpropagation: Logistic Regression Revisited</vt:lpstr>
      <vt:lpstr>Build our first ANN</vt:lpstr>
      <vt:lpstr>Build our first ANN</vt:lpstr>
      <vt:lpstr>Example Using Heart Data</vt:lpstr>
      <vt:lpstr>Example Using Heart Data</vt:lpstr>
      <vt:lpstr>Example</vt:lpstr>
      <vt:lpstr>Pavlos game #232</vt:lpstr>
      <vt:lpstr>Pavlos game #232</vt:lpstr>
      <vt:lpstr>Pavlos game #232</vt:lpstr>
      <vt:lpstr>Example Code</vt:lpstr>
      <vt:lpstr>Artificial Neural Networks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#7: Perceptron and Back Propagation</dc:title>
  <dc:creator>Microsoft Office User</dc:creator>
  <cp:lastModifiedBy>Microsoft Office User</cp:lastModifiedBy>
  <cp:revision>102</cp:revision>
  <dcterms:created xsi:type="dcterms:W3CDTF">2018-07-15T23:20:29Z</dcterms:created>
  <dcterms:modified xsi:type="dcterms:W3CDTF">2018-07-24T10:01:45Z</dcterms:modified>
</cp:coreProperties>
</file>